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6" r:id="rId8"/>
    <p:sldId id="262" r:id="rId9"/>
    <p:sldId id="263" r:id="rId10"/>
    <p:sldId id="264" r:id="rId11"/>
    <p:sldId id="265" r:id="rId12"/>
    <p:sldId id="267" r:id="rId13"/>
    <p:sldId id="269" r:id="rId14"/>
  </p:sldIdLst>
  <p:sldSz cx="14630400" cy="8229600"/>
  <p:notesSz cx="14630400" cy="8229600"/>
  <p:embeddedFontLst>
    <p:embeddedFont>
      <p:font typeface="Calibri" pitchFamily="34" charset="0"/>
      <p:regular r:id="rId16"/>
      <p:bold r:id="rId17"/>
      <p:italic r:id="rId18"/>
      <p:boldItalic r:id="rId19"/>
    </p:embeddedFont>
  </p:embeddedFont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2" d="100"/>
          <a:sy n="72" d="100"/>
        </p:scale>
        <p:origin x="-90" y="-153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6340475" cy="4111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8286750" y="0"/>
            <a:ext cx="6340475" cy="4111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D40F92-5C9B-4F93-B699-233DCE86585D}" type="datetimeFigureOut">
              <a:rPr lang="de-DE" smtClean="0"/>
              <a:t>17.07.2025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4572000" y="617538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1463675" y="3908425"/>
            <a:ext cx="11703050" cy="37036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7816850"/>
            <a:ext cx="6340475" cy="4111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8286750" y="7816850"/>
            <a:ext cx="6340475" cy="4111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A9B514-9C16-47D9-8970-B384E7F0A189}" type="slidenum">
              <a:rPr lang="de-DE" smtClean="0"/>
              <a:t>‹Nr.›</a:t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I liked the organized yellow framework.</a:t>
            </a:r>
          </a:p>
          <a:p>
            <a:pPr>
              <a:defRPr/>
            </a:pPr>
            <a:r>
              <a:rPr/>
              <a:t>But the steps taken were unpredictable.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Web search also to be able to use a very simple LLM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7021451-1387-4CA6-816F-3879F97B5CBC}" type="slidenum">
              <a:rPr lang="en-US"/>
              <a:pPr>
                <a:defRPr/>
              </a:pPr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LangGraph initial setup had no logging in comparison to smolagents logging as seen on slide 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7021451-1387-4CA6-816F-3879F97B5CBC}" type="slidenum">
              <a:rPr lang="en-US"/>
              <a:pPr>
                <a:defRPr/>
              </a:pPr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Show starting space on HF?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7021451-1387-4CA6-816F-3879F97B5CBC}" type="slidenum">
              <a:rPr lang="en-US"/>
              <a:pPr>
                <a:defRPr/>
              </a:pPr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53601618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187663957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Show starting space on HF?</a:t>
            </a:r>
          </a:p>
        </p:txBody>
      </p:sp>
      <p:sp>
        <p:nvSpPr>
          <p:cNvPr id="1040159561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C2E328E3-21F5-F76C-24DF-C4084A9784A2}" type="slidenum">
              <a:rPr lang="en-US"/>
              <a:pPr>
                <a:defRPr/>
              </a:pPr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53601618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187663957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Show starting space on HF?</a:t>
            </a:r>
          </a:p>
        </p:txBody>
      </p:sp>
      <p:sp>
        <p:nvSpPr>
          <p:cNvPr id="1040159561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C2E328E3-21F5-F76C-24DF-C4084A9784A2}" type="slidenum">
              <a:rPr lang="en-US"/>
              <a:pPr>
                <a:defRPr/>
              </a:pPr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53601618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187663957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Show starting space on HF?</a:t>
            </a:r>
          </a:p>
        </p:txBody>
      </p:sp>
      <p:sp>
        <p:nvSpPr>
          <p:cNvPr id="1040159561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C2E328E3-21F5-F76C-24DF-C4084A9784A2}" type="slidenum">
              <a:rPr lang="en-US"/>
              <a:pPr>
                <a:defRPr/>
              </a:pPr>
              <a:t>13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 bwMode="auto"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12839214" y="7749539"/>
            <a:ext cx="1722604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 bwMode="auto"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12839214" y="7749539"/>
            <a:ext cx="1722604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 bwMode="auto"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12839214" y="7749539"/>
            <a:ext cx="1722604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 bwMode="auto"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12839214" y="7749539"/>
            <a:ext cx="1722604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 bwMode="auto"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12839214" y="7749539"/>
            <a:ext cx="1722604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 bwMode="auto"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12839214" y="7749539"/>
            <a:ext cx="1722604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 bwMode="auto"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12839214" y="7749539"/>
            <a:ext cx="1722604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 bwMode="auto"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12839214" y="7749539"/>
            <a:ext cx="1722604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 bwMode="auto"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12839214" y="7749539"/>
            <a:ext cx="1722604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 bwMode="auto"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12839214" y="7749539"/>
            <a:ext cx="1722604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>
        <a:spcBef>
          <a:spcPts val="0"/>
        </a:spcBef>
        <a:buNone/>
        <a:defRPr sz="44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>
        <a:spcBef>
          <a:spcPts val="0"/>
        </a:spcBef>
        <a:buFont typeface="Arial"/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>
        <a:spcBef>
          <a:spcPts val="0"/>
        </a:spcBef>
        <a:buFont typeface="Arial"/>
        <a:buChar char="–"/>
        <a:defRPr sz="28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>
        <a:spcBef>
          <a:spcPts val="0"/>
        </a:spcBef>
        <a:buFont typeface="Arial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>
        <a:spcBef>
          <a:spcPts val="0"/>
        </a:spcBef>
        <a:buFont typeface="Arial"/>
        <a:buChar char="–"/>
        <a:defRPr sz="20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>
        <a:spcBef>
          <a:spcPts val="0"/>
        </a:spcBef>
        <a:buFont typeface="Arial"/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huggingface.co/spaces/Lui3ui3ui/BookRecommender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huggingface.co/spaces/Lui3ui3ui/BookRecommender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gif"/><Relationship Id="rId4" Type="http://schemas.openxmlformats.org/officeDocument/2006/relationships/image" Target="../media/image13.gi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 name="Slide 1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 bwMode="auto">
          <a:xfrm>
            <a:off x="6280190" y="2646878"/>
            <a:ext cx="7556421" cy="22327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850"/>
              </a:lnSpc>
              <a:buNone/>
              <a:defRPr/>
            </a:pPr>
            <a:r>
              <a:rPr lang="en-US" sz="4650" b="1">
                <a:solidFill>
                  <a:srgbClr val="000000"/>
                </a:solidFill>
                <a:latin typeface="Petrona Bold"/>
                <a:ea typeface="Petrona Bold"/>
                <a:cs typeface="Petrona Bold"/>
              </a:rPr>
              <a:t>Building a Local Book Recommendation Agent with LangGraph</a:t>
            </a:r>
            <a:endParaRPr lang="en-US" sz="4650"/>
          </a:p>
        </p:txBody>
      </p:sp>
      <p:sp>
        <p:nvSpPr>
          <p:cNvPr id="4" name="Text 1"/>
          <p:cNvSpPr/>
          <p:nvPr/>
        </p:nvSpPr>
        <p:spPr bwMode="auto">
          <a:xfrm>
            <a:off x="6280189" y="5219818"/>
            <a:ext cx="3915979" cy="3629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  <a:defRPr/>
            </a:pPr>
            <a:r>
              <a:rPr lang="en-US" sz="1750">
                <a:solidFill>
                  <a:srgbClr val="272525"/>
                </a:solidFill>
                <a:latin typeface="Inter"/>
                <a:ea typeface="Inter"/>
                <a:cs typeface="Inter"/>
              </a:rPr>
              <a:t>Simplicity, Control, and Local Inference.</a:t>
            </a:r>
            <a:endParaRPr lang="en-US" sz="1750"/>
          </a:p>
        </p:txBody>
      </p:sp>
      <p:sp>
        <p:nvSpPr>
          <p:cNvPr id="1444128580" name="Rechteck 1444128579"/>
          <p:cNvSpPr/>
          <p:nvPr/>
        </p:nvSpPr>
        <p:spPr bwMode="auto">
          <a:xfrm>
            <a:off x="11817054" y="7216813"/>
            <a:ext cx="2748987" cy="1012782"/>
          </a:xfrm>
          <a:prstGeom prst="rect">
            <a:avLst/>
          </a:prstGeom>
          <a:solidFill>
            <a:srgbClr val="FCFCFC"/>
          </a:solidFill>
          <a:ln w="12699" cap="flat" cmpd="sng" algn="ctr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83323465" name="Rechteck 883323464"/>
          <p:cNvSpPr/>
          <p:nvPr/>
        </p:nvSpPr>
        <p:spPr bwMode="auto">
          <a:xfrm>
            <a:off x="11214206" y="5709693"/>
            <a:ext cx="2748987" cy="1012782"/>
          </a:xfrm>
          <a:prstGeom prst="rect">
            <a:avLst/>
          </a:prstGeom>
          <a:solidFill>
            <a:srgbClr val="FCFCFC"/>
          </a:solidFill>
          <a:ln w="12699" cap="flat" cmpd="sng" algn="ctr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:w="http://schemas.openxmlformats.org/wordprocessingml/2006/main" xmlns:m="http://schemas.openxmlformats.org/officeDocument/2006/math" xmlns="" Requires="p14">
      <p:transition p14:dur="2000" advClick="1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 name="Slide 9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71093458" name="Rechteck 1471093457"/>
          <p:cNvSpPr/>
          <p:nvPr/>
        </p:nvSpPr>
        <p:spPr bwMode="auto">
          <a:xfrm>
            <a:off x="11817054" y="7216813"/>
            <a:ext cx="2748987" cy="1012782"/>
          </a:xfrm>
          <a:prstGeom prst="rect">
            <a:avLst/>
          </a:prstGeom>
          <a:solidFill>
            <a:srgbClr val="FCFCFC"/>
          </a:solidFill>
          <a:ln w="12699" cap="flat" cmpd="sng" algn="ctr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 bwMode="auto">
          <a:xfrm>
            <a:off x="793790" y="3536871"/>
            <a:ext cx="8450461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  <a:defRPr/>
            </a:pPr>
            <a:r>
              <a:rPr lang="en-US" sz="4650" b="1">
                <a:solidFill>
                  <a:srgbClr val="000000"/>
                </a:solidFill>
                <a:latin typeface="Petrona Bold"/>
                <a:ea typeface="Petrona Bold"/>
                <a:cs typeface="Petrona Bold"/>
              </a:rPr>
              <a:t>Outlook: Towards the OfficeBot</a:t>
            </a:r>
            <a:endParaRPr lang="en-US" sz="4650"/>
          </a:p>
        </p:txBody>
      </p:sp>
      <p:sp>
        <p:nvSpPr>
          <p:cNvPr id="4" name="Shape 1"/>
          <p:cNvSpPr/>
          <p:nvPr/>
        </p:nvSpPr>
        <p:spPr bwMode="auto">
          <a:xfrm>
            <a:off x="793790" y="4621292"/>
            <a:ext cx="6407943" cy="1339929"/>
          </a:xfrm>
          <a:prstGeom prst="roundRect">
            <a:avLst>
              <a:gd name="adj" fmla="val 7110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5" name="Text 2"/>
          <p:cNvSpPr/>
          <p:nvPr/>
        </p:nvSpPr>
        <p:spPr bwMode="auto">
          <a:xfrm>
            <a:off x="1028224" y="4855726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  <a:defRPr/>
            </a:pPr>
            <a:r>
              <a:rPr lang="en-US" sz="2300" b="1">
                <a:solidFill>
                  <a:srgbClr val="272525"/>
                </a:solidFill>
                <a:latin typeface="Petrona Bold"/>
                <a:ea typeface="Petrona Bold"/>
                <a:cs typeface="Petrona Bold"/>
              </a:rPr>
              <a:t>Easy</a:t>
            </a:r>
            <a:endParaRPr lang="en-US" sz="2300"/>
          </a:p>
        </p:txBody>
      </p:sp>
      <p:sp>
        <p:nvSpPr>
          <p:cNvPr id="6" name="Text 3"/>
          <p:cNvSpPr/>
          <p:nvPr/>
        </p:nvSpPr>
        <p:spPr bwMode="auto">
          <a:xfrm>
            <a:off x="1028224" y="5363885"/>
            <a:ext cx="5939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  <a:defRPr/>
            </a:pPr>
            <a:r>
              <a:rPr lang="en-US" sz="1750">
                <a:solidFill>
                  <a:srgbClr val="272525"/>
                </a:solidFill>
                <a:latin typeface="Inter"/>
                <a:ea typeface="Inter"/>
                <a:cs typeface="Inter"/>
              </a:rPr>
              <a:t>File structure recognition + document sorting</a:t>
            </a:r>
            <a:endParaRPr lang="en-US" sz="1750"/>
          </a:p>
        </p:txBody>
      </p:sp>
      <p:sp>
        <p:nvSpPr>
          <p:cNvPr id="7" name="Shape 4"/>
          <p:cNvSpPr/>
          <p:nvPr/>
        </p:nvSpPr>
        <p:spPr bwMode="auto">
          <a:xfrm>
            <a:off x="7428548" y="4621292"/>
            <a:ext cx="6408062" cy="1339929"/>
          </a:xfrm>
          <a:prstGeom prst="roundRect">
            <a:avLst>
              <a:gd name="adj" fmla="val 7110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8" name="Text 5"/>
          <p:cNvSpPr/>
          <p:nvPr/>
        </p:nvSpPr>
        <p:spPr bwMode="auto">
          <a:xfrm>
            <a:off x="7662981" y="4855726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  <a:defRPr/>
            </a:pPr>
            <a:r>
              <a:rPr lang="en-US" sz="2300" b="1">
                <a:solidFill>
                  <a:srgbClr val="272525"/>
                </a:solidFill>
                <a:latin typeface="Petrona Bold"/>
                <a:ea typeface="Petrona Bold"/>
                <a:cs typeface="Petrona Bold"/>
              </a:rPr>
              <a:t>Medium</a:t>
            </a:r>
            <a:endParaRPr lang="en-US" sz="2300"/>
          </a:p>
        </p:txBody>
      </p:sp>
      <p:sp>
        <p:nvSpPr>
          <p:cNvPr id="9" name="Text 6"/>
          <p:cNvSpPr/>
          <p:nvPr/>
        </p:nvSpPr>
        <p:spPr bwMode="auto">
          <a:xfrm>
            <a:off x="7662981" y="5363885"/>
            <a:ext cx="59391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  <a:defRPr/>
            </a:pPr>
            <a:r>
              <a:rPr lang="en-US" sz="1750">
                <a:solidFill>
                  <a:srgbClr val="272525"/>
                </a:solidFill>
                <a:latin typeface="Inter"/>
                <a:ea typeface="Inter"/>
                <a:cs typeface="Inter"/>
              </a:rPr>
              <a:t>Reasoning follow-ups from document context</a:t>
            </a:r>
            <a:endParaRPr lang="en-US" sz="1750"/>
          </a:p>
        </p:txBody>
      </p:sp>
      <p:sp>
        <p:nvSpPr>
          <p:cNvPr id="10" name="Shape 7"/>
          <p:cNvSpPr/>
          <p:nvPr/>
        </p:nvSpPr>
        <p:spPr bwMode="auto">
          <a:xfrm>
            <a:off x="793790" y="6188035"/>
            <a:ext cx="6407943" cy="1339929"/>
          </a:xfrm>
          <a:prstGeom prst="roundRect">
            <a:avLst>
              <a:gd name="adj" fmla="val 7110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1" name="Text 8"/>
          <p:cNvSpPr/>
          <p:nvPr/>
        </p:nvSpPr>
        <p:spPr bwMode="auto">
          <a:xfrm>
            <a:off x="1028224" y="6422469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  <a:defRPr/>
            </a:pPr>
            <a:r>
              <a:rPr lang="en-US" sz="2300" b="1">
                <a:solidFill>
                  <a:srgbClr val="272525"/>
                </a:solidFill>
                <a:latin typeface="Petrona Bold"/>
                <a:ea typeface="Petrona Bold"/>
                <a:cs typeface="Petrona Bold"/>
              </a:rPr>
              <a:t>Hard</a:t>
            </a:r>
            <a:endParaRPr lang="en-US" sz="2300"/>
          </a:p>
        </p:txBody>
      </p:sp>
      <p:sp>
        <p:nvSpPr>
          <p:cNvPr id="12" name="Text 9"/>
          <p:cNvSpPr/>
          <p:nvPr/>
        </p:nvSpPr>
        <p:spPr bwMode="auto">
          <a:xfrm>
            <a:off x="1028224" y="6930628"/>
            <a:ext cx="5939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  <a:defRPr/>
            </a:pPr>
            <a:r>
              <a:rPr lang="en-US" sz="1750">
                <a:solidFill>
                  <a:srgbClr val="272525"/>
                </a:solidFill>
                <a:latin typeface="Inter"/>
                <a:ea typeface="Inter"/>
                <a:cs typeface="Inter"/>
              </a:rPr>
              <a:t>Enabling the agent to perform follow-ups</a:t>
            </a:r>
            <a:endParaRPr lang="en-US" sz="1750"/>
          </a:p>
        </p:txBody>
      </p:sp>
      <p:sp>
        <p:nvSpPr>
          <p:cNvPr id="13" name="Shape 10"/>
          <p:cNvSpPr/>
          <p:nvPr/>
        </p:nvSpPr>
        <p:spPr bwMode="auto">
          <a:xfrm>
            <a:off x="7428548" y="6188035"/>
            <a:ext cx="6408062" cy="1339929"/>
          </a:xfrm>
          <a:prstGeom prst="roundRect">
            <a:avLst>
              <a:gd name="adj" fmla="val 7110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4" name="Text 11"/>
          <p:cNvSpPr/>
          <p:nvPr/>
        </p:nvSpPr>
        <p:spPr bwMode="auto">
          <a:xfrm>
            <a:off x="7662981" y="6422469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  <a:defRPr/>
            </a:pPr>
            <a:r>
              <a:rPr lang="en-US" sz="2300" b="1">
                <a:solidFill>
                  <a:srgbClr val="272525"/>
                </a:solidFill>
                <a:latin typeface="Petrona Bold"/>
                <a:ea typeface="Petrona Bold"/>
                <a:cs typeface="Petrona Bold"/>
              </a:rPr>
              <a:t>Hard</a:t>
            </a:r>
            <a:endParaRPr lang="en-US" sz="2300"/>
          </a:p>
        </p:txBody>
      </p:sp>
      <p:sp>
        <p:nvSpPr>
          <p:cNvPr id="15" name="Text 12"/>
          <p:cNvSpPr/>
          <p:nvPr/>
        </p:nvSpPr>
        <p:spPr bwMode="auto">
          <a:xfrm>
            <a:off x="7662980" y="6930627"/>
            <a:ext cx="6089415" cy="3643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  <a:defRPr/>
            </a:pPr>
            <a:r>
              <a:rPr lang="en-US" sz="1750">
                <a:solidFill>
                  <a:srgbClr val="272525"/>
                </a:solidFill>
                <a:latin typeface="Inter"/>
                <a:ea typeface="Inter"/>
                <a:cs typeface="Inter"/>
              </a:rPr>
              <a:t>Extract the correct data from documents to sort them correctly</a:t>
            </a:r>
            <a:endParaRPr lang="en-US" sz="175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:w="http://schemas.openxmlformats.org/wordprocessingml/2006/main" xmlns:m="http://schemas.openxmlformats.org/officeDocument/2006/math" xmlns="" Requires="p14">
      <p:transition p14:dur="2000" advClick="1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 name="Slide 9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62205102" name="Rechteck 2062205101"/>
          <p:cNvSpPr/>
          <p:nvPr/>
        </p:nvSpPr>
        <p:spPr bwMode="auto">
          <a:xfrm>
            <a:off x="11817054" y="7216813"/>
            <a:ext cx="2748987" cy="1012782"/>
          </a:xfrm>
          <a:prstGeom prst="rect">
            <a:avLst/>
          </a:prstGeom>
          <a:solidFill>
            <a:srgbClr val="FCFCFC"/>
          </a:solidFill>
          <a:ln w="12699" cap="flat" cmpd="sng" algn="ctr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658541425" name="Image 0" descr="preencoded.png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0" y="0"/>
            <a:ext cx="14630400" cy="2835234"/>
          </a:xfrm>
          <a:prstGeom prst="rect">
            <a:avLst/>
          </a:prstGeom>
        </p:spPr>
      </p:pic>
      <p:sp>
        <p:nvSpPr>
          <p:cNvPr id="876282610" name="Text 0"/>
          <p:cNvSpPr/>
          <p:nvPr/>
        </p:nvSpPr>
        <p:spPr bwMode="auto">
          <a:xfrm>
            <a:off x="793789" y="100636"/>
            <a:ext cx="8450460" cy="7442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49"/>
              </a:lnSpc>
              <a:buNone/>
              <a:defRPr/>
            </a:pPr>
            <a:r>
              <a:rPr lang="en-US" sz="4650" b="1">
                <a:solidFill>
                  <a:srgbClr val="000000"/>
                </a:solidFill>
                <a:latin typeface="Petrona Bold"/>
                <a:ea typeface="Petrona Bold"/>
                <a:cs typeface="Petrona Bold"/>
              </a:rPr>
              <a:t>Outlook: Towards the OfficeBot</a:t>
            </a:r>
            <a:endParaRPr lang="en-US" sz="4650"/>
          </a:p>
        </p:txBody>
      </p:sp>
      <p:pic>
        <p:nvPicPr>
          <p:cNvPr id="1133325386" name="Grafik 1133325385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206202" y="2056636"/>
            <a:ext cx="14246045" cy="53583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:w="http://schemas.openxmlformats.org/wordprocessingml/2006/main" xmlns:m="http://schemas.openxmlformats.org/officeDocument/2006/math" xmlns="" Requires="p14">
      <p:transition p14:dur="2000" advClick="1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62205102" name="Rechteck 2062205101"/>
          <p:cNvSpPr/>
          <p:nvPr/>
        </p:nvSpPr>
        <p:spPr bwMode="auto">
          <a:xfrm>
            <a:off x="11817054" y="7216813"/>
            <a:ext cx="2748987" cy="1012782"/>
          </a:xfrm>
          <a:prstGeom prst="rect">
            <a:avLst/>
          </a:prstGeom>
          <a:solidFill>
            <a:srgbClr val="FCFCFC"/>
          </a:solidFill>
          <a:ln w="12699" cap="flat" cmpd="sng" algn="ctr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658541425" name="Image 0" descr="preencoded.png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0" y="0"/>
            <a:ext cx="14630400" cy="2835234"/>
          </a:xfrm>
          <a:prstGeom prst="rect">
            <a:avLst/>
          </a:prstGeom>
        </p:spPr>
      </p:pic>
      <p:sp>
        <p:nvSpPr>
          <p:cNvPr id="876282610" name="Text 0"/>
          <p:cNvSpPr/>
          <p:nvPr/>
        </p:nvSpPr>
        <p:spPr bwMode="auto">
          <a:xfrm>
            <a:off x="793789" y="100636"/>
            <a:ext cx="8450460" cy="7442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49"/>
              </a:lnSpc>
              <a:buNone/>
              <a:defRPr/>
            </a:pPr>
            <a:r>
              <a:rPr lang="en-US" sz="4650" b="1">
                <a:solidFill>
                  <a:srgbClr val="000000"/>
                </a:solidFill>
                <a:latin typeface="Petrona Bold"/>
                <a:ea typeface="Petrona Bold"/>
                <a:cs typeface="Petrona Bold"/>
              </a:rPr>
              <a:t>Outlook: Towards the OfficeBot</a:t>
            </a:r>
            <a:endParaRPr lang="en-US" sz="4650"/>
          </a:p>
        </p:txBody>
      </p:sp>
      <p:pic>
        <p:nvPicPr>
          <p:cNvPr id="1133325386" name="Grafik 1133325385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206202" y="2056636"/>
            <a:ext cx="14246045" cy="5358395"/>
          </a:xfrm>
          <a:prstGeom prst="rect">
            <a:avLst/>
          </a:prstGeom>
        </p:spPr>
      </p:pic>
      <p:pic>
        <p:nvPicPr>
          <p:cNvPr id="1835209242" name="Grafik 1835209241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206202" y="210393"/>
            <a:ext cx="7351045" cy="67947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:w="http://schemas.openxmlformats.org/wordprocessingml/2006/main" xmlns:m="http://schemas.openxmlformats.org/officeDocument/2006/math" xmlns="" Requires="p14">
      <p:transition p14:dur="2000" advClick="1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5209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62205102" name="Rechteck 2062205101"/>
          <p:cNvSpPr/>
          <p:nvPr/>
        </p:nvSpPr>
        <p:spPr bwMode="auto">
          <a:xfrm>
            <a:off x="11817054" y="7216813"/>
            <a:ext cx="2748987" cy="1012782"/>
          </a:xfrm>
          <a:prstGeom prst="rect">
            <a:avLst/>
          </a:prstGeom>
          <a:solidFill>
            <a:srgbClr val="FCFCFC"/>
          </a:solidFill>
          <a:ln w="12699" cap="flat" cmpd="sng" algn="ctr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658541425" name="Image 0" descr="preencoded.png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0" y="0"/>
            <a:ext cx="14630400" cy="2835234"/>
          </a:xfrm>
          <a:prstGeom prst="rect">
            <a:avLst/>
          </a:prstGeom>
        </p:spPr>
      </p:pic>
      <p:sp>
        <p:nvSpPr>
          <p:cNvPr id="876282610" name="Text 0"/>
          <p:cNvSpPr/>
          <p:nvPr/>
        </p:nvSpPr>
        <p:spPr bwMode="auto">
          <a:xfrm>
            <a:off x="793789" y="100636"/>
            <a:ext cx="8450460" cy="7442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49"/>
              </a:lnSpc>
              <a:buNone/>
              <a:defRPr/>
            </a:pPr>
            <a:r>
              <a:rPr lang="en-US" sz="4650" b="1">
                <a:solidFill>
                  <a:srgbClr val="000000"/>
                </a:solidFill>
                <a:latin typeface="Petrona Bold"/>
                <a:ea typeface="Petrona Bold"/>
                <a:cs typeface="Petrona Bold"/>
              </a:rPr>
              <a:t>Outlook: Towards the OfficeBot</a:t>
            </a:r>
            <a:endParaRPr lang="en-US" sz="4650"/>
          </a:p>
        </p:txBody>
      </p:sp>
      <p:pic>
        <p:nvPicPr>
          <p:cNvPr id="1133325386" name="Grafik 1133325385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206202" y="2056636"/>
            <a:ext cx="14246045" cy="5358395"/>
          </a:xfrm>
          <a:prstGeom prst="rect">
            <a:avLst/>
          </a:prstGeom>
        </p:spPr>
      </p:pic>
      <p:grpSp>
        <p:nvGrpSpPr>
          <p:cNvPr id="3" name="Gruppieren 466351169"/>
          <p:cNvGrpSpPr/>
          <p:nvPr/>
        </p:nvGrpSpPr>
        <p:grpSpPr bwMode="auto">
          <a:xfrm>
            <a:off x="206202" y="176216"/>
            <a:ext cx="14246045" cy="6961543"/>
            <a:chOff x="0" y="0"/>
            <a:chExt cx="14246045" cy="6961543"/>
          </a:xfrm>
        </p:grpSpPr>
        <p:pic>
          <p:nvPicPr>
            <p:cNvPr id="1835209242" name="Grafik 1835209241"/>
            <p:cNvPicPr>
              <a:picLocks noChangeAspect="1"/>
            </p:cNvPicPr>
            <p:nvPr/>
          </p:nvPicPr>
          <p:blipFill>
            <a:blip r:embed="rId5"/>
            <a:stretch/>
          </p:blipFill>
          <p:spPr bwMode="auto">
            <a:xfrm>
              <a:off x="0" y="34177"/>
              <a:ext cx="7351045" cy="6794700"/>
            </a:xfrm>
            <a:prstGeom prst="rect">
              <a:avLst/>
            </a:prstGeom>
          </p:spPr>
        </p:pic>
        <p:pic>
          <p:nvPicPr>
            <p:cNvPr id="1198055214" name="Grafik 1198055213"/>
            <p:cNvPicPr>
              <a:picLocks noChangeAspect="1"/>
            </p:cNvPicPr>
            <p:nvPr/>
          </p:nvPicPr>
          <p:blipFill>
            <a:blip r:embed="rId6"/>
            <a:stretch/>
          </p:blipFill>
          <p:spPr bwMode="auto">
            <a:xfrm>
              <a:off x="7123022" y="0"/>
              <a:ext cx="7123022" cy="6961543"/>
            </a:xfrm>
            <a:prstGeom prst="rect">
              <a:avLst/>
            </a:prstGeom>
          </p:spPr>
        </p:pic>
        <p:grpSp>
          <p:nvGrpSpPr>
            <p:cNvPr id="4" name="Gruppieren 1248636552"/>
            <p:cNvGrpSpPr/>
            <p:nvPr/>
          </p:nvGrpSpPr>
          <p:grpSpPr bwMode="auto">
            <a:xfrm>
              <a:off x="6257563" y="3260017"/>
              <a:ext cx="1868828" cy="530506"/>
              <a:chOff x="0" y="0"/>
              <a:chExt cx="1868828" cy="530506"/>
            </a:xfrm>
          </p:grpSpPr>
          <p:cxnSp>
            <p:nvCxnSpPr>
              <p:cNvPr id="2" name="Gerade Verbindung 4294967295"/>
              <p:cNvCxnSpPr>
                <a:cxnSpLocks/>
              </p:cNvCxnSpPr>
              <p:nvPr/>
            </p:nvCxnSpPr>
            <p:spPr bwMode="auto">
              <a:xfrm flipV="1">
                <a:off x="0" y="265253"/>
                <a:ext cx="1868828" cy="0"/>
              </a:xfrm>
              <a:prstGeom prst="line">
                <a:avLst/>
              </a:prstGeom>
              <a:ln w="38099" cap="flat" cmpd="sng" algn="ctr">
                <a:solidFill>
                  <a:schemeClr val="tx1"/>
                </a:solidFill>
                <a:prstDash val="solid"/>
                <a:miter lim="800000"/>
                <a:tailEnd type="arrow" len="med"/>
              </a:ln>
            </p:spPr>
            <p:style>
              <a:lnRef idx="1">
                <a:schemeClr val="accent1">
                  <a:shade val="50000"/>
                </a:schemeClr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83971646" name="Rechteck 983971645"/>
              <p:cNvSpPr/>
              <p:nvPr/>
            </p:nvSpPr>
            <p:spPr bwMode="auto">
              <a:xfrm>
                <a:off x="289366" y="0"/>
                <a:ext cx="1157468" cy="530506"/>
              </a:xfrm>
              <a:prstGeom prst="rect">
                <a:avLst/>
              </a:prstGeom>
              <a:solidFill>
                <a:schemeClr val="bg1"/>
              </a:solidFill>
              <a:ln w="38099" cap="flat" cmpd="sng" algn="ctr">
                <a:solidFill>
                  <a:schemeClr val="tx1"/>
                </a:solidFill>
                <a:prstDash val="solid"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>
                  <a:defRPr/>
                </a:pPr>
                <a:r>
                  <a:rPr>
                    <a:solidFill>
                      <a:schemeClr val="tx1"/>
                    </a:solidFill>
                  </a:rPr>
                  <a:t>20 Pages</a:t>
                </a:r>
                <a:endParaRPr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xmlns:w="http://schemas.openxmlformats.org/wordprocessingml/2006/main" xmlns:m="http://schemas.openxmlformats.org/officeDocument/2006/math" xmlns="" Requires="p14">
      <p:transition p14:dur="2000" advClick="1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5209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055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 name="Slide 2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88880948" name="Rechteck 688880947"/>
          <p:cNvSpPr/>
          <p:nvPr/>
        </p:nvSpPr>
        <p:spPr bwMode="auto">
          <a:xfrm>
            <a:off x="11817055" y="7216814"/>
            <a:ext cx="2748987" cy="1012783"/>
          </a:xfrm>
          <a:prstGeom prst="rect">
            <a:avLst/>
          </a:prstGeom>
          <a:solidFill>
            <a:srgbClr val="FCFCFC"/>
          </a:solidFill>
          <a:ln w="12699" cap="flat" cmpd="sng" algn="ctr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0" y="0"/>
            <a:ext cx="36576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 bwMode="auto">
          <a:xfrm>
            <a:off x="4451390" y="1474470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  <a:defRPr/>
            </a:pPr>
            <a:r>
              <a:rPr lang="en-US" sz="4650" b="1">
                <a:solidFill>
                  <a:srgbClr val="000000"/>
                </a:solidFill>
                <a:latin typeface="Petrona Bold"/>
                <a:ea typeface="Petrona Bold"/>
                <a:cs typeface="Petrona Bold"/>
              </a:rPr>
              <a:t>Project Overview</a:t>
            </a:r>
            <a:endParaRPr lang="en-US" sz="4650"/>
          </a:p>
        </p:txBody>
      </p:sp>
      <p:sp>
        <p:nvSpPr>
          <p:cNvPr id="4" name="Shape 1"/>
          <p:cNvSpPr/>
          <p:nvPr/>
        </p:nvSpPr>
        <p:spPr bwMode="auto">
          <a:xfrm>
            <a:off x="4451390" y="2558891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6" name="Text 3"/>
          <p:cNvSpPr/>
          <p:nvPr/>
        </p:nvSpPr>
        <p:spPr bwMode="auto">
          <a:xfrm>
            <a:off x="5188506" y="2636758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  <a:defRPr/>
            </a:pPr>
            <a:r>
              <a:rPr lang="en-US" sz="2300" b="1">
                <a:solidFill>
                  <a:srgbClr val="272525"/>
                </a:solidFill>
                <a:latin typeface="Petrona Bold"/>
                <a:ea typeface="Petrona Bold"/>
                <a:cs typeface="Petrona Bold"/>
              </a:rPr>
              <a:t>Goal</a:t>
            </a:r>
            <a:endParaRPr lang="en-US" sz="2300"/>
          </a:p>
        </p:txBody>
      </p:sp>
      <p:sp>
        <p:nvSpPr>
          <p:cNvPr id="7" name="Text 4"/>
          <p:cNvSpPr/>
          <p:nvPr/>
        </p:nvSpPr>
        <p:spPr bwMode="auto">
          <a:xfrm>
            <a:off x="5188505" y="3144916"/>
            <a:ext cx="5930410" cy="3635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  <a:defRPr/>
            </a:pPr>
            <a:r>
              <a:rPr lang="en-US" sz="1750">
                <a:solidFill>
                  <a:srgbClr val="272525"/>
                </a:solidFill>
                <a:latin typeface="Inter"/>
                <a:ea typeface="Inter"/>
                <a:cs typeface="Inter"/>
              </a:rPr>
              <a:t>Create a simple agent capable of running on local inference.</a:t>
            </a:r>
            <a:endParaRPr lang="en-US" sz="1750"/>
          </a:p>
        </p:txBody>
      </p:sp>
      <p:sp>
        <p:nvSpPr>
          <p:cNvPr id="8" name="Shape 5"/>
          <p:cNvSpPr/>
          <p:nvPr/>
        </p:nvSpPr>
        <p:spPr bwMode="auto">
          <a:xfrm>
            <a:off x="4439556" y="484356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0" name="Text 7"/>
          <p:cNvSpPr/>
          <p:nvPr/>
        </p:nvSpPr>
        <p:spPr bwMode="auto">
          <a:xfrm>
            <a:off x="6343361" y="3447704"/>
            <a:ext cx="1425334" cy="3721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  <a:defRPr/>
            </a:pPr>
            <a:r>
              <a:rPr lang="en-US" sz="2000" b="1">
                <a:solidFill>
                  <a:srgbClr val="272525"/>
                </a:solidFill>
                <a:latin typeface="Petrona Bold"/>
                <a:ea typeface="Petrona Bold"/>
                <a:cs typeface="Petrona Bold"/>
              </a:rPr>
              <a:t>Why Local?</a:t>
            </a:r>
            <a:endParaRPr lang="en-US" sz="2000"/>
          </a:p>
        </p:txBody>
      </p:sp>
      <p:sp>
        <p:nvSpPr>
          <p:cNvPr id="11" name="Text 8"/>
          <p:cNvSpPr/>
          <p:nvPr/>
        </p:nvSpPr>
        <p:spPr bwMode="auto">
          <a:xfrm>
            <a:off x="6677024" y="3750527"/>
            <a:ext cx="4789822" cy="3646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  <a:defRPr/>
            </a:pPr>
            <a:r>
              <a:rPr lang="en-US" sz="1400">
                <a:solidFill>
                  <a:srgbClr val="272525"/>
                </a:solidFill>
                <a:latin typeface="Inter"/>
                <a:ea typeface="Inter"/>
                <a:cs typeface="Inter"/>
              </a:rPr>
              <a:t>Test case for agent with no external API calls (excl. Web</a:t>
            </a:r>
            <a:endParaRPr lang="en-US" sz="1400"/>
          </a:p>
        </p:txBody>
      </p:sp>
      <p:sp>
        <p:nvSpPr>
          <p:cNvPr id="12" name="Text 9"/>
          <p:cNvSpPr/>
          <p:nvPr/>
        </p:nvSpPr>
        <p:spPr bwMode="auto">
          <a:xfrm>
            <a:off x="6677025" y="4054072"/>
            <a:ext cx="4546918" cy="3629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  <a:defRPr/>
            </a:pPr>
            <a:r>
              <a:rPr lang="en-US" sz="1400">
                <a:solidFill>
                  <a:srgbClr val="272525"/>
                </a:solidFill>
                <a:latin typeface="Inter"/>
                <a:ea typeface="Inter"/>
                <a:cs typeface="Inter"/>
              </a:rPr>
              <a:t>Experiment with local processing (Ollama's LLaMA 3)</a:t>
            </a:r>
            <a:endParaRPr lang="en-US" sz="1400"/>
          </a:p>
        </p:txBody>
      </p:sp>
      <p:sp>
        <p:nvSpPr>
          <p:cNvPr id="13" name="Shape 10"/>
          <p:cNvSpPr/>
          <p:nvPr/>
        </p:nvSpPr>
        <p:spPr bwMode="auto">
          <a:xfrm>
            <a:off x="4439556" y="657367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5" name="Text 12"/>
          <p:cNvSpPr/>
          <p:nvPr/>
        </p:nvSpPr>
        <p:spPr bwMode="auto">
          <a:xfrm>
            <a:off x="5176672" y="6651546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  <a:defRPr/>
            </a:pPr>
            <a:r>
              <a:rPr lang="en-US" sz="2300" b="1">
                <a:solidFill>
                  <a:srgbClr val="272525"/>
                </a:solidFill>
                <a:latin typeface="Petrona Bold"/>
                <a:ea typeface="Petrona Bold"/>
                <a:cs typeface="Petrona Bold"/>
              </a:rPr>
              <a:t>Challenges</a:t>
            </a:r>
            <a:endParaRPr lang="en-US" sz="2300"/>
          </a:p>
        </p:txBody>
      </p:sp>
      <p:sp>
        <p:nvSpPr>
          <p:cNvPr id="16" name="Text 13"/>
          <p:cNvSpPr/>
          <p:nvPr/>
        </p:nvSpPr>
        <p:spPr bwMode="auto">
          <a:xfrm>
            <a:off x="5176671" y="7159704"/>
            <a:ext cx="8907093" cy="563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  <a:defRPr/>
            </a:pPr>
            <a:r>
              <a:rPr lang="en-US" sz="1750">
                <a:solidFill>
                  <a:srgbClr val="272525"/>
                </a:solidFill>
                <a:latin typeface="Inter"/>
                <a:ea typeface="Inter"/>
                <a:cs typeface="Inter"/>
              </a:rPr>
              <a:t>JSON-parsing, “Why is the agent doing what it does?”, Hugging Face implementation.</a:t>
            </a:r>
            <a:endParaRPr lang="en-US" sz="1750"/>
          </a:p>
        </p:txBody>
      </p:sp>
      <p:sp>
        <p:nvSpPr>
          <p:cNvPr id="1890394169" name="Stern mit 5 Zacken 1890394168"/>
          <p:cNvSpPr/>
          <p:nvPr/>
        </p:nvSpPr>
        <p:spPr bwMode="auto">
          <a:xfrm>
            <a:off x="4549800" y="2636757"/>
            <a:ext cx="313480" cy="325537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chemeClr val="tx1"/>
          </a:solidFill>
          <a:ln w="12700" cap="flat" cmpd="sng" algn="ctr">
            <a:solidFill>
              <a:schemeClr val="tx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33466121" name="Stern mit 5 Zacken 633466120"/>
          <p:cNvSpPr/>
          <p:nvPr/>
        </p:nvSpPr>
        <p:spPr bwMode="auto">
          <a:xfrm>
            <a:off x="4537966" y="4935943"/>
            <a:ext cx="313480" cy="325536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chemeClr val="tx1"/>
          </a:solidFill>
          <a:ln w="12700" cap="flat" cmpd="sng" algn="ctr">
            <a:solidFill>
              <a:schemeClr val="tx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93711719" name="Stern mit 5 Zacken 493711718"/>
          <p:cNvSpPr/>
          <p:nvPr/>
        </p:nvSpPr>
        <p:spPr bwMode="auto">
          <a:xfrm>
            <a:off x="4549800" y="6651546"/>
            <a:ext cx="313480" cy="325536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chemeClr val="tx1"/>
          </a:solidFill>
          <a:ln w="12700" cap="flat" cmpd="sng" algn="ctr">
            <a:solidFill>
              <a:schemeClr val="tx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49855161" name="Text 12"/>
          <p:cNvSpPr/>
          <p:nvPr/>
        </p:nvSpPr>
        <p:spPr bwMode="auto">
          <a:xfrm>
            <a:off x="5160769" y="4889374"/>
            <a:ext cx="633044" cy="3724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99"/>
              </a:lnSpc>
              <a:buNone/>
              <a:defRPr/>
            </a:pPr>
            <a:r>
              <a:rPr lang="en-US" sz="2300" b="1">
                <a:solidFill>
                  <a:srgbClr val="272525"/>
                </a:solidFill>
                <a:latin typeface="Petrona Bold"/>
                <a:ea typeface="Petrona Bold"/>
                <a:cs typeface="Petrona Bold"/>
              </a:rPr>
              <a:t>Path</a:t>
            </a:r>
            <a:endParaRPr lang="en-US" sz="2300"/>
          </a:p>
        </p:txBody>
      </p:sp>
      <p:sp>
        <p:nvSpPr>
          <p:cNvPr id="176439673" name="Text 13"/>
          <p:cNvSpPr/>
          <p:nvPr/>
        </p:nvSpPr>
        <p:spPr bwMode="auto">
          <a:xfrm>
            <a:off x="5160768" y="5397532"/>
            <a:ext cx="4286691" cy="3644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49"/>
              </a:lnSpc>
              <a:buNone/>
              <a:defRPr/>
            </a:pPr>
            <a:r>
              <a:rPr lang="en-US" sz="1750">
                <a:solidFill>
                  <a:srgbClr val="272525"/>
                </a:solidFill>
                <a:latin typeface="Inter"/>
                <a:ea typeface="Inter"/>
                <a:cs typeface="Inter"/>
              </a:rPr>
              <a:t>Smolagents -&gt; no framework -&gt; LangGraph</a:t>
            </a:r>
            <a:endParaRPr lang="en-US" sz="175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:w="http://schemas.openxmlformats.org/wordprocessingml/2006/main" xmlns:m="http://schemas.openxmlformats.org/officeDocument/2006/math" xmlns="" Requires="p14">
      <p:transition p14:dur="2000" advClick="1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 name="Slide 4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 bwMode="auto">
          <a:xfrm>
            <a:off x="793790" y="3565208"/>
            <a:ext cx="7824192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  <a:defRPr/>
            </a:pPr>
            <a:r>
              <a:rPr lang="en-US" sz="4650" b="1">
                <a:solidFill>
                  <a:srgbClr val="000000"/>
                </a:solidFill>
                <a:latin typeface="Petrona Bold"/>
                <a:ea typeface="Petrona Bold"/>
                <a:cs typeface="Petrona Bold"/>
              </a:rPr>
              <a:t>Simplifying the Architecture</a:t>
            </a:r>
            <a:endParaRPr lang="en-US" sz="465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793790" y="4649629"/>
            <a:ext cx="4347567" cy="90725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 bwMode="auto">
          <a:xfrm>
            <a:off x="1020604" y="5783699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  <a:defRPr/>
            </a:pPr>
            <a:r>
              <a:rPr lang="en-US" sz="2300" b="1">
                <a:solidFill>
                  <a:srgbClr val="272525"/>
                </a:solidFill>
                <a:latin typeface="Petrona Bold"/>
                <a:ea typeface="Petrona Bold"/>
                <a:cs typeface="Petrona Bold"/>
              </a:rPr>
              <a:t>SmolAgents</a:t>
            </a:r>
            <a:endParaRPr lang="en-US" sz="2300"/>
          </a:p>
        </p:txBody>
      </p:sp>
      <p:sp>
        <p:nvSpPr>
          <p:cNvPr id="6" name="Text 2"/>
          <p:cNvSpPr/>
          <p:nvPr/>
        </p:nvSpPr>
        <p:spPr bwMode="auto">
          <a:xfrm>
            <a:off x="1020604" y="6291858"/>
            <a:ext cx="389393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  <a:defRPr/>
            </a:pPr>
            <a:r>
              <a:rPr lang="en-US" sz="1750">
                <a:solidFill>
                  <a:srgbClr val="272525"/>
                </a:solidFill>
                <a:latin typeface="Inter"/>
                <a:ea typeface="Inter"/>
                <a:cs typeface="Inter"/>
              </a:rPr>
              <a:t>Too complex &amp; unpredictable.</a:t>
            </a:r>
            <a:endParaRPr lang="en-US" sz="175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5141357" y="4649629"/>
            <a:ext cx="4347567" cy="90725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 bwMode="auto">
          <a:xfrm>
            <a:off x="5368171" y="5783699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  <a:defRPr/>
            </a:pPr>
            <a:r>
              <a:rPr lang="en-US" sz="2300" b="1">
                <a:solidFill>
                  <a:srgbClr val="272525"/>
                </a:solidFill>
                <a:latin typeface="Petrona Bold"/>
                <a:ea typeface="Petrona Bold"/>
                <a:cs typeface="Petrona Bold"/>
              </a:rPr>
              <a:t>Command Sequence</a:t>
            </a:r>
            <a:endParaRPr lang="en-US" sz="2300"/>
          </a:p>
        </p:txBody>
      </p:sp>
      <p:sp>
        <p:nvSpPr>
          <p:cNvPr id="9" name="Text 4"/>
          <p:cNvSpPr/>
          <p:nvPr/>
        </p:nvSpPr>
        <p:spPr bwMode="auto">
          <a:xfrm>
            <a:off x="5368170" y="6291857"/>
            <a:ext cx="3422214" cy="3631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  <a:defRPr/>
            </a:pPr>
            <a:r>
              <a:rPr lang="en-US" sz="1750">
                <a:solidFill>
                  <a:srgbClr val="272525"/>
                </a:solidFill>
                <a:latin typeface="Inter"/>
                <a:ea typeface="Inter"/>
                <a:cs typeface="Inter"/>
              </a:rPr>
              <a:t>Predictable but not easily scalable.</a:t>
            </a:r>
            <a:endParaRPr lang="en-US" sz="175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9488924" y="4649629"/>
            <a:ext cx="4347567" cy="90725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 bwMode="auto">
          <a:xfrm>
            <a:off x="9715738" y="5783699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  <a:defRPr/>
            </a:pPr>
            <a:r>
              <a:rPr lang="en-US" sz="2300" b="1">
                <a:solidFill>
                  <a:srgbClr val="272525"/>
                </a:solidFill>
                <a:latin typeface="Petrona Bold"/>
                <a:ea typeface="Petrona Bold"/>
                <a:cs typeface="Petrona Bold"/>
              </a:rPr>
              <a:t>LangGraph</a:t>
            </a:r>
            <a:endParaRPr lang="en-US" sz="2300"/>
          </a:p>
        </p:txBody>
      </p:sp>
      <p:sp>
        <p:nvSpPr>
          <p:cNvPr id="12" name="Text 6"/>
          <p:cNvSpPr/>
          <p:nvPr/>
        </p:nvSpPr>
        <p:spPr bwMode="auto">
          <a:xfrm>
            <a:off x="9715738" y="6291858"/>
            <a:ext cx="389393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  <a:defRPr/>
            </a:pPr>
            <a:r>
              <a:rPr lang="en-US" sz="1750">
                <a:solidFill>
                  <a:srgbClr val="272525"/>
                </a:solidFill>
                <a:latin typeface="Inter"/>
                <a:ea typeface="Inter"/>
                <a:cs typeface="Inter"/>
              </a:rPr>
              <a:t>Flexible, controlled flow.</a:t>
            </a:r>
            <a:endParaRPr lang="en-US" sz="1750"/>
          </a:p>
        </p:txBody>
      </p:sp>
      <p:sp>
        <p:nvSpPr>
          <p:cNvPr id="13" name="Text 7"/>
          <p:cNvSpPr/>
          <p:nvPr/>
        </p:nvSpPr>
        <p:spPr bwMode="auto">
          <a:xfrm>
            <a:off x="793790" y="713672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  <a:defRPr/>
            </a:pPr>
            <a:r>
              <a:rPr lang="en-US" sz="1750">
                <a:solidFill>
                  <a:srgbClr val="272525"/>
                </a:solidFill>
                <a:latin typeface="Inter"/>
                <a:ea typeface="Inter"/>
                <a:cs typeface="Inter"/>
              </a:rPr>
              <a:t>LangGraph provides a flexible control flow for building complex agent workflows.</a:t>
            </a:r>
            <a:endParaRPr lang="en-US" sz="1750"/>
          </a:p>
        </p:txBody>
      </p:sp>
      <p:sp>
        <p:nvSpPr>
          <p:cNvPr id="1028560499" name="Rechteck 1028560498"/>
          <p:cNvSpPr/>
          <p:nvPr/>
        </p:nvSpPr>
        <p:spPr bwMode="auto">
          <a:xfrm>
            <a:off x="11817054" y="7216813"/>
            <a:ext cx="2748987" cy="1012782"/>
          </a:xfrm>
          <a:prstGeom prst="rect">
            <a:avLst/>
          </a:prstGeom>
          <a:solidFill>
            <a:srgbClr val="FCFCFC"/>
          </a:solidFill>
          <a:ln w="12699" cap="flat" cmpd="sng" algn="ctr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:w="http://schemas.openxmlformats.org/wordprocessingml/2006/main" xmlns:m="http://schemas.openxmlformats.org/officeDocument/2006/math" xmlns="" Requires="p14">
      <p:transition p14:dur="2000" advClick="1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 name="Slide 3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33842948" name="Rechteck 733842947"/>
          <p:cNvSpPr/>
          <p:nvPr/>
        </p:nvSpPr>
        <p:spPr bwMode="auto">
          <a:xfrm>
            <a:off x="11817054" y="7216813"/>
            <a:ext cx="2748987" cy="1012782"/>
          </a:xfrm>
          <a:prstGeom prst="rect">
            <a:avLst/>
          </a:prstGeom>
          <a:solidFill>
            <a:srgbClr val="FCFCFC"/>
          </a:solidFill>
          <a:ln w="12699" cap="flat" cmpd="sng" algn="ctr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ext 0"/>
          <p:cNvSpPr/>
          <p:nvPr/>
        </p:nvSpPr>
        <p:spPr bwMode="auto">
          <a:xfrm>
            <a:off x="609719" y="479108"/>
            <a:ext cx="6155174" cy="5716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00"/>
              </a:lnSpc>
              <a:buNone/>
              <a:defRPr/>
            </a:pPr>
            <a:r>
              <a:rPr lang="en-US" sz="3600" b="1">
                <a:solidFill>
                  <a:srgbClr val="000000"/>
                </a:solidFill>
                <a:latin typeface="Petrona Bold"/>
                <a:ea typeface="Petrona Bold"/>
                <a:cs typeface="Petrona Bold"/>
              </a:rPr>
              <a:t>Initial Approach: SmolAgents</a:t>
            </a:r>
            <a:endParaRPr lang="en-US" sz="3600"/>
          </a:p>
        </p:txBody>
      </p:sp>
      <p:sp>
        <p:nvSpPr>
          <p:cNvPr id="3" name="Text 1"/>
          <p:cNvSpPr/>
          <p:nvPr/>
        </p:nvSpPr>
        <p:spPr bwMode="auto">
          <a:xfrm>
            <a:off x="609718" y="1468873"/>
            <a:ext cx="4458362" cy="2787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  <a:defRPr/>
            </a:pPr>
            <a:r>
              <a:rPr lang="en-US" sz="2200">
                <a:solidFill>
                  <a:srgbClr val="272525"/>
                </a:solidFill>
                <a:latin typeface="Inter"/>
                <a:ea typeface="Inter"/>
                <a:cs typeface="Inter"/>
              </a:rPr>
              <a:t>Multi-step agent with poor control</a:t>
            </a:r>
            <a:endParaRPr lang="en-US" sz="2200"/>
          </a:p>
        </p:txBody>
      </p:sp>
      <p:sp>
        <p:nvSpPr>
          <p:cNvPr id="4" name="Text 2"/>
          <p:cNvSpPr/>
          <p:nvPr/>
        </p:nvSpPr>
        <p:spPr bwMode="auto">
          <a:xfrm>
            <a:off x="609718" y="2087226"/>
            <a:ext cx="4427673" cy="2787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  <a:defRPr/>
            </a:pPr>
            <a:r>
              <a:rPr lang="en-US" sz="2200">
                <a:solidFill>
                  <a:srgbClr val="272525"/>
                </a:solidFill>
                <a:latin typeface="Inter"/>
                <a:ea typeface="Inter"/>
                <a:cs typeface="Inter"/>
              </a:rPr>
              <a:t>Complex, unpredictable behavior</a:t>
            </a:r>
            <a:endParaRPr lang="en-US" sz="2200"/>
          </a:p>
        </p:txBody>
      </p:sp>
      <p:sp>
        <p:nvSpPr>
          <p:cNvPr id="6" name="Text 3"/>
          <p:cNvSpPr/>
          <p:nvPr/>
        </p:nvSpPr>
        <p:spPr bwMode="auto">
          <a:xfrm>
            <a:off x="609719" y="8392954"/>
            <a:ext cx="13410962" cy="2786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  <a:defRPr/>
            </a:pPr>
            <a:r>
              <a:rPr lang="en-US" sz="1350">
                <a:solidFill>
                  <a:srgbClr val="272525"/>
                </a:solidFill>
                <a:latin typeface="Inter"/>
                <a:ea typeface="Inter"/>
                <a:cs typeface="Inter"/>
              </a:rPr>
              <a:t>SmolAgents showed promise in data extraction but lacked the flow control and transparency needed for reliable book recommendations.</a:t>
            </a:r>
            <a:endParaRPr lang="en-US" sz="1350"/>
          </a:p>
        </p:txBody>
      </p:sp>
      <p:pic>
        <p:nvPicPr>
          <p:cNvPr id="1698324060" name="Grafik 1698324059"/>
          <p:cNvPicPr>
            <a:picLocks noChangeAspect="1"/>
          </p:cNvPicPr>
          <p:nvPr/>
        </p:nvPicPr>
        <p:blipFill>
          <a:blip r:embed="rId3"/>
          <a:srcRect b="15124"/>
          <a:stretch/>
        </p:blipFill>
        <p:spPr bwMode="auto">
          <a:xfrm>
            <a:off x="775715" y="2446272"/>
            <a:ext cx="13244965" cy="54884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:w="http://schemas.openxmlformats.org/wordprocessingml/2006/main" xmlns:m="http://schemas.openxmlformats.org/officeDocument/2006/math" xmlns="" Requires="p14">
      <p:transition p14:dur="2000" advClick="1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 name="Slide 5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 bwMode="auto">
          <a:xfrm>
            <a:off x="793790" y="1052155"/>
            <a:ext cx="8576072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  <a:defRPr/>
            </a:pPr>
            <a:r>
              <a:rPr lang="en-US" sz="4650" b="1">
                <a:solidFill>
                  <a:srgbClr val="000000"/>
                </a:solidFill>
                <a:latin typeface="Petrona Bold"/>
                <a:ea typeface="Petrona Bold"/>
                <a:cs typeface="Petrona Bold"/>
              </a:rPr>
              <a:t>Final Architecture (LangGraph)</a:t>
            </a:r>
            <a:endParaRPr lang="en-US" sz="4650"/>
          </a:p>
        </p:txBody>
      </p:sp>
      <p:sp>
        <p:nvSpPr>
          <p:cNvPr id="4" name="Shape 1"/>
          <p:cNvSpPr/>
          <p:nvPr/>
        </p:nvSpPr>
        <p:spPr bwMode="auto">
          <a:xfrm>
            <a:off x="793789" y="2438001"/>
            <a:ext cx="226814" cy="1360883"/>
          </a:xfrm>
          <a:prstGeom prst="roundRect">
            <a:avLst>
              <a:gd name="adj" fmla="val 42003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5" name="Text 2"/>
          <p:cNvSpPr/>
          <p:nvPr/>
        </p:nvSpPr>
        <p:spPr bwMode="auto">
          <a:xfrm>
            <a:off x="1247418" y="2664815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  <a:defRPr/>
            </a:pPr>
            <a:r>
              <a:rPr lang="en-US" sz="2300" b="1">
                <a:solidFill>
                  <a:srgbClr val="272525"/>
                </a:solidFill>
                <a:latin typeface="Petrona Bold"/>
                <a:ea typeface="Petrona Bold"/>
                <a:cs typeface="Petrona Bold"/>
              </a:rPr>
              <a:t>Extract Books</a:t>
            </a:r>
            <a:endParaRPr lang="en-US" sz="2300"/>
          </a:p>
        </p:txBody>
      </p:sp>
      <p:sp>
        <p:nvSpPr>
          <p:cNvPr id="6" name="Text 3"/>
          <p:cNvSpPr/>
          <p:nvPr/>
        </p:nvSpPr>
        <p:spPr bwMode="auto">
          <a:xfrm>
            <a:off x="1247418" y="3172971"/>
            <a:ext cx="6973076" cy="3639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  <a:defRPr/>
            </a:pPr>
            <a:r>
              <a:rPr lang="en-US" sz="1750">
                <a:solidFill>
                  <a:srgbClr val="272525"/>
                </a:solidFill>
                <a:latin typeface="Inter"/>
                <a:ea typeface="Inter"/>
                <a:cs typeface="Inter"/>
              </a:rPr>
              <a:t>LLM parses titles/authors from user input + completes missing authors.</a:t>
            </a:r>
            <a:endParaRPr lang="en-US" sz="1750"/>
          </a:p>
        </p:txBody>
      </p:sp>
      <p:sp>
        <p:nvSpPr>
          <p:cNvPr id="7" name="Shape 4"/>
          <p:cNvSpPr/>
          <p:nvPr/>
        </p:nvSpPr>
        <p:spPr bwMode="auto">
          <a:xfrm>
            <a:off x="1133950" y="3968906"/>
            <a:ext cx="226814" cy="1360883"/>
          </a:xfrm>
          <a:prstGeom prst="roundRect">
            <a:avLst>
              <a:gd name="adj" fmla="val 42003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8" name="Text 5"/>
          <p:cNvSpPr/>
          <p:nvPr/>
        </p:nvSpPr>
        <p:spPr bwMode="auto">
          <a:xfrm>
            <a:off x="1587578" y="4195719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  <a:defRPr/>
            </a:pPr>
            <a:r>
              <a:rPr lang="en-US" sz="2300" b="1">
                <a:solidFill>
                  <a:srgbClr val="272525"/>
                </a:solidFill>
                <a:latin typeface="Petrona Bold"/>
                <a:ea typeface="Petrona Bold"/>
                <a:cs typeface="Petrona Bold"/>
              </a:rPr>
              <a:t>Recommend Books</a:t>
            </a:r>
            <a:endParaRPr lang="en-US" sz="2300"/>
          </a:p>
        </p:txBody>
      </p:sp>
      <p:sp>
        <p:nvSpPr>
          <p:cNvPr id="9" name="Text 6"/>
          <p:cNvSpPr/>
          <p:nvPr/>
        </p:nvSpPr>
        <p:spPr bwMode="auto">
          <a:xfrm>
            <a:off x="1587577" y="4703877"/>
            <a:ext cx="9192526" cy="3662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  <a:defRPr/>
            </a:pPr>
            <a:r>
              <a:rPr lang="en-US" sz="1750">
                <a:solidFill>
                  <a:srgbClr val="272525"/>
                </a:solidFill>
                <a:latin typeface="Inter"/>
                <a:ea typeface="Inter"/>
                <a:cs typeface="Inter"/>
              </a:rPr>
              <a:t>DuckDuckGo search (as a test case and to get always up-to-date results &amp;</a:t>
            </a:r>
          </a:p>
          <a:p>
            <a:pPr marL="0" indent="0" algn="l">
              <a:lnSpc>
                <a:spcPts val="2849"/>
              </a:lnSpc>
              <a:buNone/>
              <a:defRPr/>
            </a:pPr>
            <a:r>
              <a:rPr lang="en-US" sz="1750">
                <a:solidFill>
                  <a:srgbClr val="272525"/>
                </a:solidFill>
                <a:latin typeface="Inter"/>
                <a:ea typeface="Inter"/>
                <a:cs typeface="Inter"/>
              </a:rPr>
              <a:t>							work with up-to-date inputs).</a:t>
            </a:r>
            <a:endParaRPr lang="en-US" sz="1750"/>
          </a:p>
        </p:txBody>
      </p:sp>
      <p:sp>
        <p:nvSpPr>
          <p:cNvPr id="10" name="Shape 7"/>
          <p:cNvSpPr/>
          <p:nvPr/>
        </p:nvSpPr>
        <p:spPr bwMode="auto">
          <a:xfrm>
            <a:off x="1474231" y="5499811"/>
            <a:ext cx="226814" cy="1360883"/>
          </a:xfrm>
          <a:prstGeom prst="roundRect">
            <a:avLst>
              <a:gd name="adj" fmla="val 42003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1" name="Text 8"/>
          <p:cNvSpPr/>
          <p:nvPr/>
        </p:nvSpPr>
        <p:spPr bwMode="auto">
          <a:xfrm>
            <a:off x="1927859" y="5726625"/>
            <a:ext cx="450984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  <a:defRPr/>
            </a:pPr>
            <a:r>
              <a:rPr lang="en-US" sz="2300" b="1">
                <a:solidFill>
                  <a:srgbClr val="272525"/>
                </a:solidFill>
                <a:latin typeface="Petrona Bold"/>
                <a:ea typeface="Petrona Bold"/>
                <a:cs typeface="Petrona Bold"/>
              </a:rPr>
              <a:t>Reason About Recommendations</a:t>
            </a:r>
            <a:endParaRPr lang="en-US" sz="2300"/>
          </a:p>
        </p:txBody>
      </p:sp>
      <p:sp>
        <p:nvSpPr>
          <p:cNvPr id="12" name="Text 9"/>
          <p:cNvSpPr/>
          <p:nvPr/>
        </p:nvSpPr>
        <p:spPr bwMode="auto">
          <a:xfrm>
            <a:off x="1927859" y="6234784"/>
            <a:ext cx="825115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  <a:defRPr/>
            </a:pPr>
            <a:r>
              <a:rPr lang="en-US" sz="1750">
                <a:solidFill>
                  <a:srgbClr val="272525"/>
                </a:solidFill>
                <a:latin typeface="Inter"/>
                <a:ea typeface="Inter"/>
                <a:cs typeface="Inter"/>
              </a:rPr>
              <a:t>LLM consolidates results.</a:t>
            </a:r>
            <a:endParaRPr lang="en-US" sz="1750"/>
          </a:p>
        </p:txBody>
      </p:sp>
      <p:sp>
        <p:nvSpPr>
          <p:cNvPr id="13" name="Text 10"/>
          <p:cNvSpPr/>
          <p:nvPr/>
        </p:nvSpPr>
        <p:spPr bwMode="auto">
          <a:xfrm>
            <a:off x="793789" y="1931353"/>
            <a:ext cx="93852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  <a:defRPr/>
            </a:pPr>
            <a:r>
              <a:rPr lang="en-US" sz="1750">
                <a:solidFill>
                  <a:srgbClr val="272525"/>
                </a:solidFill>
                <a:latin typeface="Inter"/>
                <a:ea typeface="Inter"/>
                <a:cs typeface="Inter"/>
              </a:rPr>
              <a:t>Built with LangGraph StateGraph for clear flow and Gradio app for simple UI interaction.</a:t>
            </a:r>
            <a:endParaRPr lang="en-US" sz="1750"/>
          </a:p>
        </p:txBody>
      </p:sp>
      <p:pic>
        <p:nvPicPr>
          <p:cNvPr id="889065336" name="Grafik 889065335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2395834" y="6996471"/>
            <a:ext cx="7315200" cy="7905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:w="http://schemas.openxmlformats.org/wordprocessingml/2006/main" xmlns:m="http://schemas.openxmlformats.org/officeDocument/2006/math" xmlns="" Requires="p14">
      <p:transition p14:dur="2000" advClick="1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 name="Slide 6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60476835" name="Rechteck 1960476834"/>
          <p:cNvSpPr/>
          <p:nvPr/>
        </p:nvSpPr>
        <p:spPr bwMode="auto">
          <a:xfrm>
            <a:off x="11817054" y="7216813"/>
            <a:ext cx="2748987" cy="1012782"/>
          </a:xfrm>
          <a:prstGeom prst="rect">
            <a:avLst/>
          </a:prstGeom>
          <a:solidFill>
            <a:srgbClr val="FCFCFC"/>
          </a:solidFill>
          <a:ln w="12699" cap="flat" cmpd="sng" algn="ctr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ext 0"/>
          <p:cNvSpPr/>
          <p:nvPr/>
        </p:nvSpPr>
        <p:spPr bwMode="auto">
          <a:xfrm>
            <a:off x="620197" y="487323"/>
            <a:ext cx="4651891" cy="5813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50"/>
              </a:lnSpc>
              <a:buNone/>
              <a:defRPr/>
            </a:pPr>
            <a:r>
              <a:rPr lang="en-US" sz="3650" b="1">
                <a:solidFill>
                  <a:srgbClr val="000000"/>
                </a:solidFill>
                <a:latin typeface="Petrona Bold"/>
                <a:ea typeface="Petrona Bold"/>
                <a:cs typeface="Petrona Bold"/>
              </a:rPr>
              <a:t>UI &amp; Demo</a:t>
            </a:r>
            <a:endParaRPr lang="en-US" sz="3650"/>
          </a:p>
        </p:txBody>
      </p:sp>
      <p:sp>
        <p:nvSpPr>
          <p:cNvPr id="9" name="Text 6"/>
          <p:cNvSpPr/>
          <p:nvPr/>
        </p:nvSpPr>
        <p:spPr bwMode="auto">
          <a:xfrm>
            <a:off x="620197" y="8411289"/>
            <a:ext cx="13390007" cy="283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  <a:defRPr/>
            </a:pPr>
            <a:r>
              <a:rPr lang="en-US" sz="1350">
                <a:solidFill>
                  <a:srgbClr val="272525"/>
                </a:solidFill>
                <a:latin typeface="Inter"/>
                <a:ea typeface="Inter"/>
                <a:cs typeface="Inter"/>
              </a:rPr>
              <a:t>A simple UI for users to input their preferences and receive book recommendations.</a:t>
            </a:r>
            <a:endParaRPr lang="en-US" sz="1350"/>
          </a:p>
        </p:txBody>
      </p:sp>
      <p:sp>
        <p:nvSpPr>
          <p:cNvPr id="509160670" name="Text 0"/>
          <p:cNvSpPr/>
          <p:nvPr/>
        </p:nvSpPr>
        <p:spPr bwMode="auto">
          <a:xfrm>
            <a:off x="620196" y="1220014"/>
            <a:ext cx="12343160" cy="5815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48"/>
              </a:lnSpc>
              <a:buNone/>
              <a:defRPr/>
            </a:pPr>
            <a:r>
              <a:rPr lang="en-US" sz="3650" b="0" i="0" u="sng" strike="noStrike" cap="none" spc="0" dirty="0">
                <a:solidFill>
                  <a:srgbClr val="000000"/>
                </a:solidFill>
                <a:latin typeface="Petrona Bold"/>
                <a:cs typeface="Petrona Bold"/>
                <a:hlinkClick r:id="rId2" tooltip="https://huggingface.co/spaces/Lui3ui3ui/BookRecommender"/>
              </a:rPr>
              <a:t>https://huggingface.co/spaces/Lui3ui3ui/BookRecommender</a:t>
            </a:r>
            <a:endParaRPr lang="en-US" sz="3650" b="0" dirty="0">
              <a:solidFill>
                <a:srgbClr val="000000"/>
              </a:solidFill>
              <a:latin typeface="Petrona Bold"/>
              <a:ea typeface="Petrona Bold"/>
              <a:cs typeface="Petrona Bold"/>
            </a:endParaRPr>
          </a:p>
          <a:p>
            <a:pPr marL="0" indent="0" algn="l">
              <a:lnSpc>
                <a:spcPts val="4548"/>
              </a:lnSpc>
              <a:buNone/>
              <a:defRPr/>
            </a:pPr>
            <a:endParaRPr lang="en-US" sz="3650" b="0" dirty="0"/>
          </a:p>
        </p:txBody>
      </p:sp>
      <p:pic>
        <p:nvPicPr>
          <p:cNvPr id="2102828578" name="Grafik 2102828577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704849" y="2198075"/>
            <a:ext cx="10067924" cy="5438774"/>
          </a:xfrm>
          <a:prstGeom prst="rect">
            <a:avLst/>
          </a:prstGeom>
        </p:spPr>
      </p:pic>
      <p:pic>
        <p:nvPicPr>
          <p:cNvPr id="1906891117" name="Grafik 1906891116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10772773" y="2198075"/>
            <a:ext cx="3624472" cy="3624472"/>
          </a:xfrm>
          <a:prstGeom prst="rect">
            <a:avLst/>
          </a:prstGeom>
        </p:spPr>
      </p:pic>
      <p:sp>
        <p:nvSpPr>
          <p:cNvPr id="11009879" name="Form 11009878"/>
          <p:cNvSpPr/>
          <p:nvPr/>
        </p:nvSpPr>
        <p:spPr bwMode="auto">
          <a:xfrm>
            <a:off x="10828386" y="5822548"/>
            <a:ext cx="3669132" cy="640116"/>
          </a:xfr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sz="1800">
                <a:latin typeface="FreeSans"/>
                <a:cs typeface="FreeSans"/>
              </a:rPr>
              <a:t>The Hugging Face Demo runs on:</a:t>
            </a:r>
          </a:p>
          <a:p>
            <a:pPr>
              <a:defRPr/>
            </a:pPr>
            <a:r>
              <a:rPr sz="1800" b="0" i="0" u="none">
                <a:solidFill>
                  <a:srgbClr val="000000"/>
                </a:solidFill>
                <a:latin typeface="FreeSans"/>
                <a:ea typeface="Times New Roman"/>
                <a:cs typeface="FreeSans"/>
              </a:rPr>
              <a:t>Mistral-7B-Instruct-v0.2</a:t>
            </a:r>
          </a:p>
        </p:txBody>
      </p:sp>
      <p:sp>
        <p:nvSpPr>
          <p:cNvPr id="8194" name="AutoShape 2" descr="A QR Cod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8196" name="AutoShape 4" descr="A QR Cod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:w="http://schemas.openxmlformats.org/wordprocessingml/2006/main" xmlns:m="http://schemas.openxmlformats.org/officeDocument/2006/math" xmlns="" Requires="p14">
      <p:transition p14:dur="2000" advClick="1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60476835" name="Rechteck 1960476834"/>
          <p:cNvSpPr/>
          <p:nvPr/>
        </p:nvSpPr>
        <p:spPr bwMode="auto">
          <a:xfrm>
            <a:off x="11817054" y="7216813"/>
            <a:ext cx="2748987" cy="1012782"/>
          </a:xfrm>
          <a:prstGeom prst="rect">
            <a:avLst/>
          </a:prstGeom>
          <a:solidFill>
            <a:srgbClr val="FCFCFC"/>
          </a:solidFill>
          <a:ln w="12699" cap="flat" cmpd="sng" algn="ctr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ext 0"/>
          <p:cNvSpPr/>
          <p:nvPr/>
        </p:nvSpPr>
        <p:spPr bwMode="auto">
          <a:xfrm>
            <a:off x="620197" y="487323"/>
            <a:ext cx="4651891" cy="5813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50"/>
              </a:lnSpc>
              <a:buNone/>
              <a:defRPr/>
            </a:pPr>
            <a:r>
              <a:rPr lang="en-US" sz="3650" b="1">
                <a:solidFill>
                  <a:srgbClr val="000000"/>
                </a:solidFill>
                <a:latin typeface="Petrona Bold"/>
                <a:ea typeface="Petrona Bold"/>
                <a:cs typeface="Petrona Bold"/>
              </a:rPr>
              <a:t>UI &amp; Demo</a:t>
            </a:r>
            <a:endParaRPr lang="en-US" sz="3650"/>
          </a:p>
        </p:txBody>
      </p:sp>
      <p:sp>
        <p:nvSpPr>
          <p:cNvPr id="9" name="Text 6"/>
          <p:cNvSpPr/>
          <p:nvPr/>
        </p:nvSpPr>
        <p:spPr bwMode="auto">
          <a:xfrm>
            <a:off x="620197" y="8411289"/>
            <a:ext cx="13390007" cy="283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  <a:defRPr/>
            </a:pPr>
            <a:r>
              <a:rPr lang="en-US" sz="1350">
                <a:solidFill>
                  <a:srgbClr val="272525"/>
                </a:solidFill>
                <a:latin typeface="Inter"/>
                <a:ea typeface="Inter"/>
                <a:cs typeface="Inter"/>
              </a:rPr>
              <a:t>A simple UI for users to input their preferences and receive book recommendations.</a:t>
            </a:r>
            <a:endParaRPr lang="en-US" sz="1350"/>
          </a:p>
        </p:txBody>
      </p:sp>
      <p:sp>
        <p:nvSpPr>
          <p:cNvPr id="509160670" name="Text 0"/>
          <p:cNvSpPr/>
          <p:nvPr/>
        </p:nvSpPr>
        <p:spPr bwMode="auto">
          <a:xfrm>
            <a:off x="620196" y="1220014"/>
            <a:ext cx="12343160" cy="5815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48"/>
              </a:lnSpc>
              <a:buNone/>
              <a:defRPr/>
            </a:pPr>
            <a:r>
              <a:rPr lang="en-US" sz="3650" b="0" i="0" u="sng" strike="noStrike" cap="none" spc="0" dirty="0">
                <a:solidFill>
                  <a:srgbClr val="000000"/>
                </a:solidFill>
                <a:latin typeface="Petrona Bold"/>
                <a:cs typeface="Petrona Bold"/>
                <a:hlinkClick r:id="rId2" tooltip="https://huggingface.co/spaces/Lui3ui3ui/BookRecommender"/>
              </a:rPr>
              <a:t>https://huggingface.co/spaces/Lui3ui3ui/BookRecommender</a:t>
            </a:r>
            <a:endParaRPr lang="en-US" sz="3650" b="0" dirty="0">
              <a:solidFill>
                <a:srgbClr val="000000"/>
              </a:solidFill>
              <a:latin typeface="Petrona Bold"/>
              <a:ea typeface="Petrona Bold"/>
              <a:cs typeface="Petrona Bold"/>
            </a:endParaRPr>
          </a:p>
          <a:p>
            <a:pPr marL="0" indent="0" algn="l">
              <a:lnSpc>
                <a:spcPts val="4548"/>
              </a:lnSpc>
              <a:buNone/>
              <a:defRPr/>
            </a:pPr>
            <a:endParaRPr lang="en-US" sz="3650" b="0" dirty="0"/>
          </a:p>
        </p:txBody>
      </p:sp>
      <p:pic>
        <p:nvPicPr>
          <p:cNvPr id="2102828578" name="Grafik 2102828577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704849" y="2198075"/>
            <a:ext cx="10067924" cy="5438774"/>
          </a:xfrm>
          <a:prstGeom prst="rect">
            <a:avLst/>
          </a:prstGeom>
        </p:spPr>
      </p:pic>
      <p:pic>
        <p:nvPicPr>
          <p:cNvPr id="1906891117" name="Grafik 1906891116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10772773" y="2198075"/>
            <a:ext cx="3624472" cy="3624472"/>
          </a:xfrm>
          <a:prstGeom prst="rect">
            <a:avLst/>
          </a:prstGeom>
        </p:spPr>
      </p:pic>
      <p:sp>
        <p:nvSpPr>
          <p:cNvPr id="11009879" name="Form 11009878"/>
          <p:cNvSpPr/>
          <p:nvPr/>
        </p:nvSpPr>
        <p:spPr bwMode="auto">
          <a:xfrm>
            <a:off x="10828386" y="5822548"/>
            <a:ext cx="3669132" cy="640116"/>
          </a:xfr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sz="1800">
                <a:latin typeface="FreeSans"/>
                <a:cs typeface="FreeSans"/>
              </a:rPr>
              <a:t>The Hugging Face Demo runs on:</a:t>
            </a:r>
          </a:p>
          <a:p>
            <a:pPr>
              <a:defRPr/>
            </a:pPr>
            <a:r>
              <a:rPr sz="1800" b="0" i="0" u="none">
                <a:solidFill>
                  <a:srgbClr val="000000"/>
                </a:solidFill>
                <a:latin typeface="FreeSans"/>
                <a:ea typeface="Times New Roman"/>
                <a:cs typeface="FreeSans"/>
              </a:rPr>
              <a:t>Mistral-7B-Instruct-v0.2</a:t>
            </a:r>
          </a:p>
        </p:txBody>
      </p:sp>
      <p:sp>
        <p:nvSpPr>
          <p:cNvPr id="11" name="Text 0"/>
          <p:cNvSpPr/>
          <p:nvPr/>
        </p:nvSpPr>
        <p:spPr bwMode="auto">
          <a:xfrm>
            <a:off x="546448" y="2890664"/>
            <a:ext cx="9937104" cy="581526"/>
          </a:xfrm>
          <a:prstGeom prst="rect">
            <a:avLst/>
          </a:prstGeom>
          <a:solidFill>
            <a:schemeClr val="bg1"/>
          </a:solidFill>
          <a:ln/>
        </p:spPr>
        <p:txBody>
          <a:bodyPr wrap="none" lIns="0" tIns="0" rIns="0" bIns="0" rtlCol="0" anchor="t"/>
          <a:lstStyle/>
          <a:p>
            <a:pPr>
              <a:lnSpc>
                <a:spcPts val="4548"/>
              </a:lnSpc>
              <a:defRPr/>
            </a:pPr>
            <a:r>
              <a:rPr lang="en-US" sz="3650" u="sng" dirty="0">
                <a:solidFill>
                  <a:srgbClr val="000000"/>
                </a:solidFill>
                <a:latin typeface="Petrona Bold"/>
                <a:cs typeface="Petrona Bold"/>
              </a:rPr>
              <a:t>https://github.com/tomato-user2/agent-project</a:t>
            </a:r>
            <a:endParaRPr lang="en-US" sz="3650" b="0" dirty="0"/>
          </a:p>
        </p:txBody>
      </p:sp>
      <p:sp>
        <p:nvSpPr>
          <p:cNvPr id="8194" name="AutoShape 2" descr="A QR Cod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8196" name="AutoShape 4" descr="A QR Cod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pic>
        <p:nvPicPr>
          <p:cNvPr id="8197" name="Picture 5" descr="C:\Users\AP\Downloads\Untitled.gif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418656" y="3826768"/>
            <a:ext cx="3600400" cy="360040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:w="http://schemas.openxmlformats.org/wordprocessingml/2006/main" xmlns:m="http://schemas.openxmlformats.org/officeDocument/2006/math" xmlns="" Requires="p14">
      <p:transition p14:dur="2000" advClick="1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 name="Slide 8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 bwMode="auto">
          <a:xfrm>
            <a:off x="620196" y="487323"/>
            <a:ext cx="2473079" cy="5817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50"/>
              </a:lnSpc>
              <a:buNone/>
              <a:defRPr/>
            </a:pPr>
            <a:r>
              <a:rPr lang="en-US" sz="3650" b="1">
                <a:solidFill>
                  <a:srgbClr val="000000"/>
                </a:solidFill>
                <a:latin typeface="Petrona Bold"/>
                <a:ea typeface="Petrona Bold"/>
                <a:cs typeface="Petrona Bold"/>
              </a:rPr>
              <a:t>Challenges</a:t>
            </a:r>
            <a:endParaRPr lang="en-US" sz="3650"/>
          </a:p>
        </p:txBody>
      </p:sp>
      <p:sp>
        <p:nvSpPr>
          <p:cNvPr id="4" name="Text 1"/>
          <p:cNvSpPr/>
          <p:nvPr/>
        </p:nvSpPr>
        <p:spPr bwMode="auto">
          <a:xfrm>
            <a:off x="1064328" y="1980588"/>
            <a:ext cx="5068321" cy="2847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ct val="100000"/>
              </a:lnSpc>
              <a:buSzPct val="100000"/>
              <a:buChar char="•"/>
              <a:defRPr/>
            </a:pPr>
            <a:r>
              <a:rPr lang="en-US" sz="3600">
                <a:solidFill>
                  <a:srgbClr val="272525"/>
                </a:solidFill>
                <a:latin typeface="Inter"/>
                <a:ea typeface="Inter"/>
                <a:cs typeface="Inter"/>
              </a:rPr>
              <a:t>JSON parsing errors (!)</a:t>
            </a:r>
            <a:endParaRPr lang="en-US" sz="3600"/>
          </a:p>
        </p:txBody>
      </p:sp>
      <p:sp>
        <p:nvSpPr>
          <p:cNvPr id="5" name="Text 2"/>
          <p:cNvSpPr/>
          <p:nvPr/>
        </p:nvSpPr>
        <p:spPr bwMode="auto">
          <a:xfrm>
            <a:off x="3897714" y="3109572"/>
            <a:ext cx="7738732" cy="2839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ct val="100000"/>
              </a:lnSpc>
              <a:buSzPct val="100000"/>
              <a:buChar char="•"/>
              <a:defRPr/>
            </a:pPr>
            <a:r>
              <a:rPr lang="en-US" sz="3600">
                <a:solidFill>
                  <a:srgbClr val="272525"/>
                </a:solidFill>
                <a:latin typeface="Inter"/>
                <a:ea typeface="Inter"/>
                <a:cs typeface="Inter"/>
              </a:rPr>
              <a:t>Adapting local setup to HF Inference</a:t>
            </a:r>
            <a:endParaRPr lang="en-US" sz="3600"/>
          </a:p>
        </p:txBody>
      </p:sp>
      <p:sp>
        <p:nvSpPr>
          <p:cNvPr id="9" name="Text 6"/>
          <p:cNvSpPr/>
          <p:nvPr/>
        </p:nvSpPr>
        <p:spPr bwMode="auto">
          <a:xfrm>
            <a:off x="620197" y="8411289"/>
            <a:ext cx="13390007" cy="283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  <a:defRPr/>
            </a:pPr>
            <a:r>
              <a:rPr lang="en-US" sz="1350">
                <a:solidFill>
                  <a:srgbClr val="272525"/>
                </a:solidFill>
                <a:latin typeface="Inter"/>
                <a:ea typeface="Inter"/>
                <a:cs typeface="Inter"/>
              </a:rPr>
              <a:t>Deploying to Hugging Face Spaces presented challenges in adapting the local Ollama setup, currently running on CPU.</a:t>
            </a:r>
            <a:endParaRPr lang="en-US" sz="1350"/>
          </a:p>
        </p:txBody>
      </p:sp>
      <p:sp>
        <p:nvSpPr>
          <p:cNvPr id="503244548" name="Text 2"/>
          <p:cNvSpPr/>
          <p:nvPr/>
        </p:nvSpPr>
        <p:spPr bwMode="auto">
          <a:xfrm>
            <a:off x="6972239" y="4134413"/>
            <a:ext cx="6086684" cy="8060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ct val="100000"/>
              </a:lnSpc>
              <a:buSzPct val="100000"/>
              <a:buChar char="•"/>
              <a:defRPr/>
            </a:pPr>
            <a:r>
              <a:rPr lang="en-US" sz="3600">
                <a:solidFill>
                  <a:srgbClr val="272525"/>
                </a:solidFill>
                <a:latin typeface="Inter"/>
                <a:ea typeface="Inter"/>
                <a:cs typeface="Inter"/>
              </a:rPr>
              <a:t>Understanding the actions of the agent (mostly debugging/logging)</a:t>
            </a:r>
            <a:endParaRPr lang="en-US" sz="3600"/>
          </a:p>
        </p:txBody>
      </p:sp>
      <p:sp>
        <p:nvSpPr>
          <p:cNvPr id="1859907296" name="Rechteck 1859907295"/>
          <p:cNvSpPr/>
          <p:nvPr/>
        </p:nvSpPr>
        <p:spPr bwMode="auto">
          <a:xfrm>
            <a:off x="1327498" y="3398050"/>
            <a:ext cx="1241866" cy="3484461"/>
          </a:xfrm>
          <a:prstGeom prst="rect">
            <a:avLst/>
          </a:prstGeom>
          <a:solidFill>
            <a:srgbClr val="C00000"/>
          </a:solidFill>
          <a:ln w="12700" cap="flat" cmpd="sng" algn="ctr">
            <a:solidFill>
              <a:schemeClr val="bg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48014514" name="Rechteck 448014513"/>
          <p:cNvSpPr/>
          <p:nvPr/>
        </p:nvSpPr>
        <p:spPr bwMode="auto">
          <a:xfrm>
            <a:off x="4462309" y="5024852"/>
            <a:ext cx="1241866" cy="1857658"/>
          </a:xfrm>
          <a:prstGeom prst="rect">
            <a:avLst/>
          </a:prstGeom>
          <a:solidFill>
            <a:srgbClr val="C00000"/>
          </a:solidFill>
          <a:ln w="12700" cap="flat" cmpd="sng" algn="ctr">
            <a:solidFill>
              <a:schemeClr val="bg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57959052" name="Rechteck 1957959051"/>
          <p:cNvSpPr/>
          <p:nvPr/>
        </p:nvSpPr>
        <p:spPr bwMode="auto">
          <a:xfrm>
            <a:off x="7536834" y="6146150"/>
            <a:ext cx="1241866" cy="736361"/>
          </a:xfrm>
          <a:prstGeom prst="rect">
            <a:avLst/>
          </a:prstGeom>
          <a:solidFill>
            <a:srgbClr val="C00000"/>
          </a:solidFill>
          <a:ln w="12700" cap="flat" cmpd="sng" algn="ctr">
            <a:solidFill>
              <a:schemeClr val="bg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2132960430" name="Rechteck 2132960429"/>
          <p:cNvSpPr/>
          <p:nvPr/>
        </p:nvSpPr>
        <p:spPr bwMode="auto">
          <a:xfrm>
            <a:off x="11817054" y="7216813"/>
            <a:ext cx="2748987" cy="1012782"/>
          </a:xfrm>
          <a:prstGeom prst="rect">
            <a:avLst/>
          </a:prstGeom>
          <a:solidFill>
            <a:srgbClr val="FCFCFC"/>
          </a:solidFill>
          <a:ln w="12699" cap="flat" cmpd="sng" algn="ctr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:w="http://schemas.openxmlformats.org/wordprocessingml/2006/main" xmlns:m="http://schemas.openxmlformats.org/officeDocument/2006/math" xmlns="" Requires="p14">
      <p:transition p14:dur="2000" advClick="1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 name="Slide 7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0" y="0"/>
            <a:ext cx="14630400" cy="240994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 bwMode="auto">
          <a:xfrm>
            <a:off x="793789" y="3094911"/>
            <a:ext cx="4307538" cy="6325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950"/>
              </a:lnSpc>
              <a:buNone/>
              <a:defRPr/>
            </a:pPr>
            <a:r>
              <a:rPr lang="en-US" sz="3950" b="1">
                <a:solidFill>
                  <a:srgbClr val="000000"/>
                </a:solidFill>
                <a:latin typeface="Petrona Bold"/>
                <a:ea typeface="Petrona Bold"/>
                <a:cs typeface="Petrona Bold"/>
              </a:rPr>
              <a:t>Lessons Learned:</a:t>
            </a:r>
            <a:endParaRPr lang="en-US" sz="395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793790" y="4016693"/>
            <a:ext cx="481965" cy="48196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 bwMode="auto">
          <a:xfrm>
            <a:off x="1516737" y="4131112"/>
            <a:ext cx="2530435" cy="31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  <a:defRPr/>
            </a:pPr>
            <a:r>
              <a:rPr lang="en-US" sz="1950" b="1">
                <a:solidFill>
                  <a:srgbClr val="272525"/>
                </a:solidFill>
                <a:latin typeface="Petrona Bold"/>
                <a:ea typeface="Petrona Bold"/>
                <a:cs typeface="Petrona Bold"/>
              </a:rPr>
              <a:t>Simplify Tasks</a:t>
            </a:r>
            <a:endParaRPr lang="en-US" sz="1950"/>
          </a:p>
        </p:txBody>
      </p:sp>
      <p:sp>
        <p:nvSpPr>
          <p:cNvPr id="6" name="Text 2"/>
          <p:cNvSpPr/>
          <p:nvPr/>
        </p:nvSpPr>
        <p:spPr bwMode="auto">
          <a:xfrm>
            <a:off x="1516736" y="4562950"/>
            <a:ext cx="4404465" cy="3083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  <a:defRPr/>
            </a:pPr>
            <a:r>
              <a:rPr lang="en-US" sz="1500">
                <a:solidFill>
                  <a:srgbClr val="272525"/>
                </a:solidFill>
                <a:latin typeface="Inter"/>
                <a:ea typeface="Inter"/>
                <a:cs typeface="Inter"/>
              </a:rPr>
              <a:t>Break complex tasks into smaller, sequential steps.</a:t>
            </a:r>
            <a:endParaRPr lang="en-US" sz="150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793790" y="5353288"/>
            <a:ext cx="481965" cy="48196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 bwMode="auto">
          <a:xfrm>
            <a:off x="1516737" y="5467707"/>
            <a:ext cx="2530435" cy="31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  <a:defRPr/>
            </a:pPr>
            <a:r>
              <a:rPr lang="en-US" sz="1950" b="1">
                <a:solidFill>
                  <a:srgbClr val="272525"/>
                </a:solidFill>
                <a:latin typeface="Petrona Bold"/>
                <a:ea typeface="Petrona Bold"/>
                <a:cs typeface="Petrona Bold"/>
              </a:rPr>
              <a:t>Control Pipeline</a:t>
            </a:r>
            <a:endParaRPr lang="en-US" sz="1950"/>
          </a:p>
        </p:txBody>
      </p:sp>
      <p:sp>
        <p:nvSpPr>
          <p:cNvPr id="9" name="Text 4"/>
          <p:cNvSpPr/>
          <p:nvPr/>
        </p:nvSpPr>
        <p:spPr bwMode="auto">
          <a:xfrm>
            <a:off x="1516736" y="5899546"/>
            <a:ext cx="3982471" cy="3083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  <a:defRPr/>
            </a:pPr>
            <a:r>
              <a:rPr lang="en-US" sz="1500">
                <a:solidFill>
                  <a:srgbClr val="272525"/>
                </a:solidFill>
                <a:latin typeface="Inter"/>
                <a:ea typeface="Inter"/>
                <a:cs typeface="Inter"/>
              </a:rPr>
              <a:t>Control the pipeline with clear state transitions.</a:t>
            </a:r>
            <a:endParaRPr lang="en-US" sz="150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793790" y="6689884"/>
            <a:ext cx="481965" cy="48196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 bwMode="auto">
          <a:xfrm>
            <a:off x="1516737" y="6804303"/>
            <a:ext cx="2530435" cy="31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  <a:defRPr/>
            </a:pPr>
            <a:r>
              <a:rPr lang="en-US" sz="1950" b="1">
                <a:solidFill>
                  <a:srgbClr val="272525"/>
                </a:solidFill>
                <a:latin typeface="Petrona Bold"/>
                <a:ea typeface="Petrona Bold"/>
                <a:cs typeface="Petrona Bold"/>
              </a:rPr>
              <a:t>Transparent Logging</a:t>
            </a:r>
            <a:endParaRPr lang="en-US" sz="1950"/>
          </a:p>
        </p:txBody>
      </p:sp>
      <p:sp>
        <p:nvSpPr>
          <p:cNvPr id="12" name="Text 6"/>
          <p:cNvSpPr/>
          <p:nvPr/>
        </p:nvSpPr>
        <p:spPr bwMode="auto">
          <a:xfrm>
            <a:off x="1516736" y="7236142"/>
            <a:ext cx="3391680" cy="3083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  <a:defRPr/>
            </a:pPr>
            <a:r>
              <a:rPr lang="en-US" sz="1500">
                <a:solidFill>
                  <a:srgbClr val="272525"/>
                </a:solidFill>
                <a:latin typeface="Inter"/>
                <a:ea typeface="Inter"/>
                <a:cs typeface="Inter"/>
              </a:rPr>
              <a:t>Key to understanding agent reasoning.</a:t>
            </a:r>
            <a:endParaRPr lang="en-US" sz="1500"/>
          </a:p>
        </p:txBody>
      </p:sp>
      <p:sp>
        <p:nvSpPr>
          <p:cNvPr id="48049780" name="Text 0"/>
          <p:cNvSpPr/>
          <p:nvPr/>
        </p:nvSpPr>
        <p:spPr bwMode="auto">
          <a:xfrm>
            <a:off x="8992523" y="3094911"/>
            <a:ext cx="4307538" cy="6325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949"/>
              </a:lnSpc>
              <a:buNone/>
              <a:defRPr/>
            </a:pPr>
            <a:r>
              <a:rPr lang="en-US" sz="3950" b="1" dirty="0">
                <a:solidFill>
                  <a:srgbClr val="000000"/>
                </a:solidFill>
                <a:latin typeface="Petrona Bold"/>
                <a:ea typeface="Petrona Bold"/>
                <a:cs typeface="Petrona Bold"/>
              </a:rPr>
              <a:t>Goals Achieved:</a:t>
            </a:r>
            <a:endParaRPr lang="en-US" sz="3950" dirty="0"/>
          </a:p>
        </p:txBody>
      </p:sp>
      <p:sp>
        <p:nvSpPr>
          <p:cNvPr id="1166111421" name="Text 1"/>
          <p:cNvSpPr/>
          <p:nvPr/>
        </p:nvSpPr>
        <p:spPr bwMode="auto">
          <a:xfrm>
            <a:off x="9052338" y="4131111"/>
            <a:ext cx="3688522" cy="317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49"/>
              </a:lnSpc>
              <a:buNone/>
              <a:defRPr/>
            </a:pPr>
            <a:r>
              <a:rPr lang="en-US" sz="1950" b="1">
                <a:solidFill>
                  <a:srgbClr val="272525"/>
                </a:solidFill>
                <a:latin typeface="Petrona Bold"/>
                <a:ea typeface="Petrona Bold"/>
                <a:cs typeface="Petrona Bold"/>
              </a:rPr>
              <a:t>Simple local inference possible</a:t>
            </a:r>
            <a:endParaRPr lang="en-US" sz="1950"/>
          </a:p>
        </p:txBody>
      </p:sp>
      <p:sp>
        <p:nvSpPr>
          <p:cNvPr id="86153593" name="Text 2"/>
          <p:cNvSpPr/>
          <p:nvPr/>
        </p:nvSpPr>
        <p:spPr bwMode="auto">
          <a:xfrm>
            <a:off x="9052337" y="4562950"/>
            <a:ext cx="4404465" cy="3083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99"/>
              </a:lnSpc>
              <a:buNone/>
              <a:defRPr/>
            </a:pPr>
            <a:r>
              <a:rPr lang="en-US" sz="1500">
                <a:solidFill>
                  <a:srgbClr val="272525"/>
                </a:solidFill>
                <a:latin typeface="Inter"/>
                <a:ea typeface="Inter"/>
                <a:cs typeface="Inter"/>
              </a:rPr>
              <a:t>Runs on small laptop</a:t>
            </a:r>
            <a:endParaRPr lang="en-US" sz="1500"/>
          </a:p>
        </p:txBody>
      </p:sp>
      <p:sp>
        <p:nvSpPr>
          <p:cNvPr id="120894674" name="Text 3"/>
          <p:cNvSpPr/>
          <p:nvPr/>
        </p:nvSpPr>
        <p:spPr bwMode="auto">
          <a:xfrm>
            <a:off x="9052338" y="5050904"/>
            <a:ext cx="3907759" cy="317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49"/>
              </a:lnSpc>
              <a:buNone/>
              <a:defRPr/>
            </a:pPr>
            <a:r>
              <a:rPr lang="en-US" sz="1950" b="1" dirty="0">
                <a:solidFill>
                  <a:srgbClr val="272525"/>
                </a:solidFill>
                <a:latin typeface="Petrona Bold"/>
                <a:ea typeface="Petrona Bold"/>
                <a:cs typeface="Petrona Bold"/>
              </a:rPr>
              <a:t>Insights about </a:t>
            </a:r>
            <a:r>
              <a:rPr lang="en-US" sz="1950" b="1" dirty="0" err="1">
                <a:solidFill>
                  <a:srgbClr val="272525"/>
                </a:solidFill>
                <a:latin typeface="Petrona Bold"/>
                <a:ea typeface="Petrona Bold"/>
                <a:cs typeface="Petrona Bold"/>
              </a:rPr>
              <a:t>agentic</a:t>
            </a:r>
            <a:r>
              <a:rPr lang="en-US" sz="1950" b="1" dirty="0">
                <a:solidFill>
                  <a:srgbClr val="272525"/>
                </a:solidFill>
                <a:latin typeface="Petrona Bold"/>
                <a:ea typeface="Petrona Bold"/>
                <a:cs typeface="Petrona Bold"/>
              </a:rPr>
              <a:t> workflows</a:t>
            </a:r>
            <a:endParaRPr lang="en-US" sz="1950" dirty="0"/>
          </a:p>
        </p:txBody>
      </p:sp>
      <p:sp>
        <p:nvSpPr>
          <p:cNvPr id="998094023" name="Text 4"/>
          <p:cNvSpPr/>
          <p:nvPr/>
        </p:nvSpPr>
        <p:spPr bwMode="auto">
          <a:xfrm>
            <a:off x="9052338" y="5482952"/>
            <a:ext cx="4609433" cy="3580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99"/>
              </a:lnSpc>
              <a:buNone/>
              <a:defRPr/>
            </a:pPr>
            <a:r>
              <a:rPr lang="en-US" sz="1500" dirty="0">
                <a:solidFill>
                  <a:srgbClr val="272525"/>
                </a:solidFill>
                <a:latin typeface="Inter"/>
                <a:ea typeface="Inter"/>
                <a:cs typeface="Inter"/>
              </a:rPr>
              <a:t>Got to work with and learn about different frameworks </a:t>
            </a:r>
            <a:endParaRPr lang="en-US" sz="1500" dirty="0"/>
          </a:p>
        </p:txBody>
      </p:sp>
      <p:sp>
        <p:nvSpPr>
          <p:cNvPr id="1202874500" name="Rechteck 1202874499"/>
          <p:cNvSpPr/>
          <p:nvPr/>
        </p:nvSpPr>
        <p:spPr bwMode="auto">
          <a:xfrm>
            <a:off x="11817054" y="7216813"/>
            <a:ext cx="2748987" cy="1012782"/>
          </a:xfrm>
          <a:prstGeom prst="rect">
            <a:avLst/>
          </a:prstGeom>
          <a:solidFill>
            <a:srgbClr val="FCFCFC"/>
          </a:solidFill>
          <a:ln w="12699" cap="flat" cmpd="sng" algn="ctr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Text 0"/>
          <p:cNvSpPr/>
          <p:nvPr/>
        </p:nvSpPr>
        <p:spPr bwMode="auto">
          <a:xfrm>
            <a:off x="8971384" y="5930494"/>
            <a:ext cx="4307538" cy="6325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949"/>
              </a:lnSpc>
              <a:buNone/>
              <a:defRPr/>
            </a:pPr>
            <a:r>
              <a:rPr lang="en-US" sz="3950" b="1" dirty="0" smtClean="0">
                <a:solidFill>
                  <a:srgbClr val="000000"/>
                </a:solidFill>
                <a:latin typeface="Petrona Bold"/>
                <a:ea typeface="Petrona Bold"/>
                <a:cs typeface="Petrona Bold"/>
              </a:rPr>
              <a:t>Improvements:</a:t>
            </a:r>
            <a:endParaRPr lang="en-US" sz="3950" dirty="0"/>
          </a:p>
        </p:txBody>
      </p:sp>
      <p:sp>
        <p:nvSpPr>
          <p:cNvPr id="20" name="Text 4"/>
          <p:cNvSpPr/>
          <p:nvPr/>
        </p:nvSpPr>
        <p:spPr bwMode="auto">
          <a:xfrm>
            <a:off x="9043392" y="6635080"/>
            <a:ext cx="4896544" cy="3580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99"/>
              </a:lnSpc>
              <a:buNone/>
              <a:defRPr/>
            </a:pPr>
            <a:r>
              <a:rPr lang="en-US" sz="1500" dirty="0" smtClean="0">
                <a:solidFill>
                  <a:srgbClr val="272525"/>
                </a:solidFill>
                <a:latin typeface="Inter"/>
                <a:ea typeface="Inter"/>
                <a:cs typeface="Inter"/>
              </a:rPr>
              <a:t>Make it output a specified number of recommendations</a:t>
            </a:r>
            <a:endParaRPr lang="en-US" sz="1500" dirty="0"/>
          </a:p>
        </p:txBody>
      </p:sp>
      <p:sp>
        <p:nvSpPr>
          <p:cNvPr id="21" name="Text 4"/>
          <p:cNvSpPr/>
          <p:nvPr/>
        </p:nvSpPr>
        <p:spPr bwMode="auto">
          <a:xfrm>
            <a:off x="9043392" y="7067128"/>
            <a:ext cx="4896544" cy="3580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99"/>
              </a:lnSpc>
              <a:buNone/>
              <a:defRPr/>
            </a:pPr>
            <a:r>
              <a:rPr lang="en-US" sz="1500" dirty="0" smtClean="0">
                <a:solidFill>
                  <a:srgbClr val="272525"/>
                </a:solidFill>
                <a:latin typeface="Inter"/>
                <a:ea typeface="Inter"/>
                <a:cs typeface="Inter"/>
              </a:rPr>
              <a:t>Make sure the input books are not mentioned</a:t>
            </a:r>
            <a:endParaRPr lang="en-US" sz="15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:w="http://schemas.openxmlformats.org/wordprocessingml/2006/main" xmlns:m="http://schemas.openxmlformats.org/officeDocument/2006/math" xmlns="" Requires="p14">
      <p:transition p14:dur="2000" advClick="1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500</Words>
  <Application>Microsoft Office PowerPoint</Application>
  <DocSecurity>0</DocSecurity>
  <PresentationFormat>Benutzerdefiniert</PresentationFormat>
  <Paragraphs>91</Paragraphs>
  <Slides>13</Slides>
  <Notes>7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13</vt:i4>
      </vt:variant>
    </vt:vector>
  </HeadingPairs>
  <TitlesOfParts>
    <vt:vector size="20" baseType="lpstr">
      <vt:lpstr>Arial</vt:lpstr>
      <vt:lpstr>Petrona Bold</vt:lpstr>
      <vt:lpstr>Calibri</vt:lpstr>
      <vt:lpstr>Inter</vt:lpstr>
      <vt:lpstr>FreeSans</vt:lpstr>
      <vt:lpstr>Times New Roman</vt:lpstr>
      <vt:lpstr>Office Theme</vt:lpstr>
      <vt:lpstr>Folie 1</vt:lpstr>
      <vt:lpstr>Folie 2</vt:lpstr>
      <vt:lpstr>Folie 3</vt:lpstr>
      <vt:lpstr>Folie 4</vt:lpstr>
      <vt:lpstr>Folie 5</vt:lpstr>
      <vt:lpstr>Folie 6</vt:lpstr>
      <vt:lpstr>Folie 7</vt:lpstr>
      <vt:lpstr>Folie 8</vt:lpstr>
      <vt:lpstr>Folie 9</vt:lpstr>
      <vt:lpstr>Folie 10</vt:lpstr>
      <vt:lpstr>Folie 11</vt:lpstr>
      <vt:lpstr>Folie 12</vt:lpstr>
      <vt:lpstr>Folie 13</vt:lpstr>
    </vt:vector>
  </TitlesOfParts>
  <Manager/>
  <Company/>
  <LinksUpToDate>false</LinksUpToDate>
  <SharedDoc>false</SharedDoc>
  <HyperlinkBase/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subject/>
  <dc:creator/>
  <cp:keywords/>
  <dc:description/>
  <cp:lastModifiedBy>AP</cp:lastModifiedBy>
  <cp:revision>9</cp:revision>
  <dcterms:created xsi:type="dcterms:W3CDTF">2025-07-06T20:17:37Z</dcterms:created>
  <dcterms:modified xsi:type="dcterms:W3CDTF">2025-07-17T18:37:58Z</dcterms:modified>
  <cp:category/>
  <dc:identifier/>
  <cp:contentStatus/>
  <dc:language/>
  <cp:version/>
</cp:coreProperties>
</file>